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3" r:id="rId1"/>
  </p:sldMasterIdLst>
  <p:notesMasterIdLst>
    <p:notesMasterId r:id="rId28"/>
  </p:notesMasterIdLst>
  <p:sldIdLst>
    <p:sldId id="260" r:id="rId2"/>
    <p:sldId id="408" r:id="rId3"/>
    <p:sldId id="410" r:id="rId4"/>
    <p:sldId id="450" r:id="rId5"/>
    <p:sldId id="451" r:id="rId6"/>
    <p:sldId id="452" r:id="rId7"/>
    <p:sldId id="453" r:id="rId8"/>
    <p:sldId id="440" r:id="rId9"/>
    <p:sldId id="428" r:id="rId10"/>
    <p:sldId id="412" r:id="rId11"/>
    <p:sldId id="449" r:id="rId12"/>
    <p:sldId id="448" r:id="rId13"/>
    <p:sldId id="456" r:id="rId14"/>
    <p:sldId id="457" r:id="rId15"/>
    <p:sldId id="458" r:id="rId16"/>
    <p:sldId id="459" r:id="rId17"/>
    <p:sldId id="447" r:id="rId18"/>
    <p:sldId id="460" r:id="rId19"/>
    <p:sldId id="461" r:id="rId20"/>
    <p:sldId id="463" r:id="rId21"/>
    <p:sldId id="464" r:id="rId22"/>
    <p:sldId id="467" r:id="rId23"/>
    <p:sldId id="466" r:id="rId24"/>
    <p:sldId id="468" r:id="rId25"/>
    <p:sldId id="454" r:id="rId26"/>
    <p:sldId id="469" r:id="rId27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5"/>
    <a:srgbClr val="FFFFFF"/>
    <a:srgbClr val="C09200"/>
    <a:srgbClr val="FFFFDD"/>
    <a:srgbClr val="FFEEDD"/>
    <a:srgbClr val="FFF9F3"/>
    <a:srgbClr val="F9FBF7"/>
    <a:srgbClr val="FFE8D1"/>
    <a:srgbClr val="FFFF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1" autoAdjust="0"/>
    <p:restoredTop sz="93792" autoAdjust="0"/>
  </p:normalViewPr>
  <p:slideViewPr>
    <p:cSldViewPr snapToGrid="0">
      <p:cViewPr varScale="1">
        <p:scale>
          <a:sx n="56" d="100"/>
          <a:sy n="56" d="100"/>
        </p:scale>
        <p:origin x="304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96659" tIns="48329" rIns="96659" bIns="4832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1728"/>
          </a:xfrm>
          <a:prstGeom prst="rect">
            <a:avLst/>
          </a:prstGeom>
        </p:spPr>
        <p:txBody>
          <a:bodyPr vert="horz" lIns="96659" tIns="48329" rIns="96659" bIns="48329" rtlCol="0"/>
          <a:lstStyle>
            <a:lvl1pPr algn="r">
              <a:defRPr sz="1200"/>
            </a:lvl1pPr>
          </a:lstStyle>
          <a:p>
            <a:fld id="{3A7272D7-8A76-4C4C-AC44-67CF821741C5}" type="datetimeFigureOut">
              <a:rPr lang="en-US" smtClean="0"/>
              <a:t>2/20/2020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9" tIns="48329" rIns="96659" bIns="4832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620577"/>
            <a:ext cx="5852160" cy="3780473"/>
          </a:xfrm>
          <a:prstGeom prst="rect">
            <a:avLst/>
          </a:prstGeom>
        </p:spPr>
        <p:txBody>
          <a:bodyPr vert="horz" lIns="96659" tIns="48329" rIns="96659" bIns="4832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1727"/>
          </a:xfrm>
          <a:prstGeom prst="rect">
            <a:avLst/>
          </a:prstGeom>
        </p:spPr>
        <p:txBody>
          <a:bodyPr vert="horz" lIns="96659" tIns="48329" rIns="96659" bIns="4832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1727"/>
          </a:xfrm>
          <a:prstGeom prst="rect">
            <a:avLst/>
          </a:prstGeom>
        </p:spPr>
        <p:txBody>
          <a:bodyPr vert="horz" lIns="96659" tIns="48329" rIns="96659" bIns="48329" rtlCol="0" anchor="b"/>
          <a:lstStyle>
            <a:lvl1pPr algn="r">
              <a:defRPr sz="1200"/>
            </a:lvl1pPr>
          </a:lstStyle>
          <a:p>
            <a:fld id="{4CC12544-2BEE-49BA-A42E-D7E3EBA336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314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3132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Category is a kind</a:t>
            </a:r>
          </a:p>
          <a:p>
            <a:pPr marL="0" indent="0">
              <a:buFontTx/>
              <a:buNone/>
            </a:pPr>
            <a:r>
              <a:rPr lang="en-US" dirty="0"/>
              <a:t>Property is non-accidental, related to category’s causal structure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Kinds support a diversity of causal structures</a:t>
            </a:r>
          </a:p>
          <a:p>
            <a:pPr marL="0" indent="0">
              <a:buFontTx/>
              <a:buNone/>
            </a:pPr>
            <a:r>
              <a:rPr lang="en-US" dirty="0"/>
              <a:t>Inference to the best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241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Same thing w formal explanations?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0187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367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721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7523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79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88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Reminder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9243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Replicate generics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7703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What about formal explanations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298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dirty="0"/>
              <a:t>What kinds of language might cue children to essentialize a category?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dirty="0"/>
              <a:t>Generic language – describe a category as a whole. Potentially powerful, because our experience is filled with individual things, and generic language is a simple way of communicating a generalization about a whole category. </a:t>
            </a:r>
            <a:br>
              <a:rPr lang="en-US" sz="1200" dirty="0"/>
            </a:br>
            <a:r>
              <a:rPr lang="en-US" dirty="0"/>
              <a:t>suggest that the property is causally relevant, non-accidental, conceptually central</a:t>
            </a:r>
            <a:endParaRPr lang="en-US" sz="1200" dirty="0"/>
          </a:p>
          <a:p>
            <a:r>
              <a:rPr lang="en-US" dirty="0"/>
              <a:t>4yo who heard generic language about a novel social category (“</a:t>
            </a:r>
            <a:r>
              <a:rPr lang="en-US" dirty="0" err="1"/>
              <a:t>Zarpies</a:t>
            </a:r>
            <a:r>
              <a:rPr lang="en-US" dirty="0"/>
              <a:t> sleep in trees” or “A </a:t>
            </a:r>
            <a:r>
              <a:rPr lang="en-US" dirty="0" err="1"/>
              <a:t>Zarpie</a:t>
            </a:r>
            <a:r>
              <a:rPr lang="en-US" dirty="0"/>
              <a:t> sleeps in trees”) -&gt; develop essentialist beliefs about that social category. </a:t>
            </a:r>
            <a:r>
              <a:rPr lang="en-US" sz="1200" b="0" i="0" u="none" strike="noStrike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explained the presence of properties in terms of intrinsic causes, considered properties to be innate, and extended properties of a single category member to other category members.</a:t>
            </a:r>
            <a:endParaRPr lang="en-US" dirty="0"/>
          </a:p>
          <a:p>
            <a:pPr marL="181234" marR="0" lvl="0" indent="-181234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children hear a lot of generic language in their environment, </a:t>
            </a:r>
            <a:r>
              <a:rPr lang="en-US" dirty="0" err="1"/>
              <a:t>eg</a:t>
            </a:r>
            <a:r>
              <a:rPr lang="en-US" dirty="0"/>
              <a:t> in parents’ speech to children, ecologically valid as a cue for essentialism. </a:t>
            </a:r>
          </a:p>
          <a:p>
            <a:pPr marL="181234" indent="-181234">
              <a:buFontTx/>
              <a:buChar char="-"/>
            </a:pPr>
            <a:r>
              <a:rPr lang="en-US" dirty="0"/>
              <a:t>Parents who were induced to hold essentialist beliefs about a novel social category (</a:t>
            </a:r>
            <a:r>
              <a:rPr lang="en-US" dirty="0" err="1"/>
              <a:t>Zarpies</a:t>
            </a:r>
            <a:r>
              <a:rPr lang="en-US" dirty="0"/>
              <a:t> are a distinct kind of people, biologically and culturally different from others) produced more generics when reading a book about </a:t>
            </a:r>
            <a:r>
              <a:rPr lang="en-US" dirty="0" err="1"/>
              <a:t>Zarpies</a:t>
            </a:r>
            <a:r>
              <a:rPr lang="en-US" dirty="0"/>
              <a:t> to their children</a:t>
            </a:r>
          </a:p>
          <a:p>
            <a:pPr marL="181234" indent="-181234">
              <a:buFontTx/>
              <a:buChar char="-"/>
            </a:pPr>
            <a:r>
              <a:rPr lang="en-US" dirty="0"/>
              <a:t>Other linguistic cues – formal explanations?</a:t>
            </a:r>
          </a:p>
          <a:p>
            <a:pPr defTabSz="966582">
              <a:defRPr/>
            </a:pPr>
            <a:r>
              <a:rPr lang="en-US" dirty="0"/>
              <a:t>&gt;Ellen:</a:t>
            </a:r>
            <a:r>
              <a:rPr lang="en-US" baseline="0" dirty="0"/>
              <a:t> there isn’t a single syntactic marker that marks something as generic -&gt; recruit other info about predicate, category, </a:t>
            </a:r>
            <a:r>
              <a:rPr lang="en-US" baseline="0" dirty="0" err="1"/>
              <a:t>etc</a:t>
            </a:r>
            <a:r>
              <a:rPr lang="en-US" baseline="0" dirty="0"/>
              <a:t> to decide if something is a generic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1506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Formal explanations increase kind, but not essentialism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4483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If we just consider the planned formal vs control contrast, unfortunately there’s no interaction of measure and condition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0261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Formal explanations increase kind, but not essentialism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587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Full comparison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38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Category is a kind</a:t>
            </a:r>
          </a:p>
          <a:p>
            <a:pPr marL="0" indent="0">
              <a:buFontTx/>
              <a:buNone/>
            </a:pPr>
            <a:r>
              <a:rPr lang="en-US" dirty="0"/>
              <a:t>Property is non-accidental, related to category’s causal structure</a:t>
            </a:r>
          </a:p>
          <a:p>
            <a:pPr marL="0" indent="0">
              <a:buFontTx/>
              <a:buNone/>
            </a:pPr>
            <a:endParaRPr lang="en-US" dirty="0"/>
          </a:p>
          <a:p>
            <a:pPr marL="0" indent="0">
              <a:buFontTx/>
              <a:buNone/>
            </a:pPr>
            <a:r>
              <a:rPr lang="en-US" dirty="0"/>
              <a:t>Kinds support a diversity of causal structures</a:t>
            </a:r>
          </a:p>
          <a:p>
            <a:pPr marL="0" indent="0">
              <a:buFontTx/>
              <a:buNone/>
            </a:pPr>
            <a:r>
              <a:rPr lang="en-US" dirty="0"/>
              <a:t>Inference to the best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230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Study 1</a:t>
            </a:r>
          </a:p>
          <a:p>
            <a:pPr marL="0" indent="0">
              <a:buFontTx/>
              <a:buNone/>
            </a:pPr>
            <a:r>
              <a:rPr lang="en-US" dirty="0"/>
              <a:t>Adults</a:t>
            </a:r>
          </a:p>
          <a:p>
            <a:pPr marL="0" indent="0">
              <a:buFontTx/>
              <a:buNone/>
            </a:pPr>
            <a:r>
              <a:rPr lang="en-US" dirty="0"/>
              <a:t>*note felicity of formal explanation as measure for </a:t>
            </a:r>
            <a:r>
              <a:rPr lang="en-US" dirty="0" err="1"/>
              <a:t>kindhood</a:t>
            </a:r>
            <a:r>
              <a:rPr lang="en-US" dirty="0"/>
              <a:t>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3794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Study 1</a:t>
            </a:r>
          </a:p>
          <a:p>
            <a:pPr marL="0" indent="0">
              <a:buFontTx/>
              <a:buNone/>
            </a:pPr>
            <a:r>
              <a:rPr lang="en-US" dirty="0"/>
              <a:t>Adults</a:t>
            </a:r>
          </a:p>
          <a:p>
            <a:pPr marL="0" indent="0">
              <a:buFontTx/>
              <a:buNone/>
            </a:pPr>
            <a:r>
              <a:rPr lang="en-US" dirty="0"/>
              <a:t>*note felicity of formal explanation as measure for </a:t>
            </a:r>
            <a:r>
              <a:rPr lang="en-US" dirty="0" err="1"/>
              <a:t>kindhood</a:t>
            </a:r>
            <a:r>
              <a:rPr lang="en-US" dirty="0"/>
              <a:t>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9907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Study 1</a:t>
            </a:r>
          </a:p>
          <a:p>
            <a:pPr marL="0" indent="0">
              <a:buFontTx/>
              <a:buNone/>
            </a:pPr>
            <a:r>
              <a:rPr lang="en-US" dirty="0"/>
              <a:t>Adults</a:t>
            </a:r>
          </a:p>
          <a:p>
            <a:pPr marL="0" indent="0">
              <a:buFontTx/>
              <a:buNone/>
            </a:pPr>
            <a:r>
              <a:rPr lang="en-US" dirty="0"/>
              <a:t>*note felicity of formal explanation as measure for </a:t>
            </a:r>
            <a:r>
              <a:rPr lang="en-US" dirty="0" err="1"/>
              <a:t>kindhood</a:t>
            </a:r>
            <a:r>
              <a:rPr lang="en-US" dirty="0"/>
              <a:t>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5016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Study 1</a:t>
            </a:r>
          </a:p>
          <a:p>
            <a:pPr marL="0" indent="0">
              <a:buFontTx/>
              <a:buNone/>
            </a:pPr>
            <a:r>
              <a:rPr lang="en-US" dirty="0"/>
              <a:t>Adults</a:t>
            </a:r>
          </a:p>
          <a:p>
            <a:pPr marL="0" indent="0">
              <a:buFontTx/>
              <a:buNone/>
            </a:pPr>
            <a:r>
              <a:rPr lang="en-US" dirty="0"/>
              <a:t>*note felicity of formal explanation as measure for </a:t>
            </a:r>
            <a:r>
              <a:rPr lang="en-US" dirty="0" err="1"/>
              <a:t>kindhood</a:t>
            </a:r>
            <a:r>
              <a:rPr lang="en-US" dirty="0"/>
              <a:t>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0966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/>
              <a:t>Study 1</a:t>
            </a:r>
          </a:p>
          <a:p>
            <a:pPr marL="0" indent="0">
              <a:buFontTx/>
              <a:buNone/>
            </a:pPr>
            <a:r>
              <a:rPr lang="en-US" dirty="0"/>
              <a:t>Adults</a:t>
            </a:r>
          </a:p>
          <a:p>
            <a:pPr marL="0" indent="0">
              <a:buFontTx/>
              <a:buNone/>
            </a:pPr>
            <a:r>
              <a:rPr lang="en-US" dirty="0"/>
              <a:t>*note felicity of formal explanation as measure for </a:t>
            </a:r>
            <a:r>
              <a:rPr lang="en-US" dirty="0" err="1"/>
              <a:t>kindhood</a:t>
            </a:r>
            <a:r>
              <a:rPr lang="en-US" dirty="0"/>
              <a:t>!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424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C12544-2BEE-49BA-A42E-D7E3EBA3368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54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3504" y="770467"/>
            <a:ext cx="10782300" cy="3352800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8800" spc="-12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67512" y="4206876"/>
            <a:ext cx="9228201" cy="1645920"/>
          </a:xfrm>
        </p:spPr>
        <p:txBody>
          <a:bodyPr>
            <a:norm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E3F49D25-2E8B-4B54-AC4E-A3DE3E487C5D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929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587BE1-4BFA-492F-B876-6D5F336323B4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941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43950" y="695325"/>
            <a:ext cx="2628900" cy="4800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1525" y="714375"/>
            <a:ext cx="7734300" cy="54006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4AF61-F801-4096-A89C-00C49D713C5D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8878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E6AFD-EE5B-49ED-A8D5-242628CB79F2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771984" y="6389992"/>
            <a:ext cx="648031" cy="415939"/>
          </a:xfrm>
        </p:spPr>
        <p:txBody>
          <a:bodyPr/>
          <a:lstStyle>
            <a:lvl1pPr algn="ctr">
              <a:defRPr sz="2000">
                <a:solidFill>
                  <a:schemeClr val="tx1">
                    <a:lumMod val="95000"/>
                    <a:lumOff val="5000"/>
                    <a:alpha val="25000"/>
                  </a:schemeClr>
                </a:solidFill>
              </a:defRPr>
            </a:lvl1pPr>
          </a:lstStyle>
          <a:p>
            <a:fld id="{6113E31D-E2AB-40D1-8B51-AFA5AFEF393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5195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3504" y="767419"/>
            <a:ext cx="10780776" cy="3355848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8800" b="0" baseline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7512" y="4204209"/>
            <a:ext cx="9226296" cy="1645920"/>
          </a:xfrm>
        </p:spPr>
        <p:txBody>
          <a:bodyPr anchor="t">
            <a:normAutofit/>
          </a:bodyPr>
          <a:lstStyle>
            <a:lvl1pPr marL="0" indent="0">
              <a:buNone/>
              <a:defRPr sz="320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6486-A2B7-4810-BD4F-8802F33CA838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612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6656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11330" y="1998134"/>
            <a:ext cx="4663440" cy="376732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C4AA5-C723-4ACA-8162-40CD5E22C81D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8246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40467"/>
            <a:ext cx="4663440" cy="723400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6656" y="2753084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07608" y="2038435"/>
            <a:ext cx="4663440" cy="722376"/>
          </a:xfrm>
        </p:spPr>
        <p:txBody>
          <a:bodyPr anchor="ctr">
            <a:normAutofit/>
          </a:bodyPr>
          <a:lstStyle>
            <a:lvl1pPr marL="0" indent="0">
              <a:buNone/>
              <a:defRPr sz="2200" b="0" cap="all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07608" y="2750990"/>
            <a:ext cx="4663440" cy="32004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C38C96-B49A-4A99-8D3C-16E084C83E6D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888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fld id="{70B09DE8-224C-474F-8E10-8AAFDD71DE16}" type="datetime1">
              <a:rPr lang="en-US" smtClean="0"/>
              <a:pPr/>
              <a:t>2/20/2020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578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A8979-B51A-4518-8BD3-D59D7F9558D7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28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8261404" y="542282"/>
            <a:ext cx="3383280" cy="1920240"/>
          </a:xfrm>
        </p:spPr>
        <p:txBody>
          <a:bodyPr anchor="b">
            <a:noAutofit/>
          </a:bodyPr>
          <a:lstStyle>
            <a:lvl1pPr>
              <a:lnSpc>
                <a:spcPct val="85000"/>
              </a:lnSpc>
              <a:defRPr sz="4000">
                <a:solidFill>
                  <a:srgbClr val="FFFFFF"/>
                </a:solidFill>
                <a:latin typeface="Gill Sans MT" panose="020B0502020104020203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762000"/>
            <a:ext cx="6096000" cy="4572000"/>
          </a:xfrm>
        </p:spPr>
        <p:txBody>
          <a:bodyPr/>
          <a:lstStyle>
            <a:lvl1pPr>
              <a:defRPr sz="3200">
                <a:latin typeface="Gill Sans MT" panose="020B0502020104020203" pitchFamily="34" charset="0"/>
              </a:defRPr>
            </a:lvl1pPr>
            <a:lvl2pPr>
              <a:defRPr sz="2800">
                <a:latin typeface="Gill Sans MT" panose="020B0502020104020203" pitchFamily="34" charset="0"/>
              </a:defRPr>
            </a:lvl2pPr>
            <a:lvl3pPr>
              <a:defRPr sz="2400">
                <a:latin typeface="Gill Sans MT" panose="020B0502020104020203" pitchFamily="34" charset="0"/>
              </a:defRPr>
            </a:lvl3pPr>
            <a:lvl4pPr>
              <a:defRPr sz="2000">
                <a:latin typeface="Gill Sans MT" panose="020B0502020104020203" pitchFamily="34" charset="0"/>
              </a:defRPr>
            </a:lvl4pPr>
            <a:lvl5pPr>
              <a:defRPr sz="2000">
                <a:latin typeface="Gill Sans MT" panose="020B0502020104020203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75982" y="2511813"/>
            <a:ext cx="3398520" cy="3126987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800">
                <a:solidFill>
                  <a:srgbClr val="262626"/>
                </a:solidFill>
                <a:latin typeface="Gill Sans MT" panose="020B05020201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fld id="{2F5B585B-1D24-41E5-8E3C-BACEE3E595E8}" type="datetime1">
              <a:rPr lang="en-US" smtClean="0"/>
              <a:pPr/>
              <a:t>2/20/2020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Gill Sans MT" panose="020B05020201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0000"/>
                  </a:srgbClr>
                </a:solidFill>
                <a:latin typeface="Gill Sans MT" panose="020B0502020104020203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796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9224" y="5418667"/>
            <a:ext cx="10780776" cy="613283"/>
          </a:xfrm>
        </p:spPr>
        <p:txBody>
          <a:bodyPr anchor="b">
            <a:normAutofit/>
          </a:bodyPr>
          <a:lstStyle>
            <a:lvl1pPr>
              <a:defRPr sz="32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2192000" cy="5330952"/>
          </a:xfrm>
          <a:solidFill>
            <a:schemeClr val="accent1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spcBef>
                <a:spcPts val="800"/>
              </a:spcBef>
              <a:buNone/>
              <a:defRPr sz="3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656" y="5909735"/>
            <a:ext cx="9229344" cy="5334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400">
                <a:solidFill>
                  <a:srgbClr val="262626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fld id="{81C33DF3-0017-4D38-836F-D38253E1CEFE}" type="datetime1">
              <a:rPr lang="en-US" smtClean="0"/>
              <a:t>2/20/2020</a:t>
            </a:fld>
            <a:endParaRPr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8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>
                    <a:alpha val="25000"/>
                  </a:srgbClr>
                </a:solidFill>
              </a:defRPr>
            </a:lvl1pPr>
          </a:lstStyle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5123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>
                <a:solidFill>
                  <a:schemeClr val="tx1">
                    <a:alpha val="80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38C3AF04-BE80-4AFB-B728-00FB5A34624C}" type="datetime1">
              <a:rPr lang="en-US" smtClean="0"/>
              <a:pPr/>
              <a:t>2/20/2020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50" cap="all" baseline="0">
                <a:solidFill>
                  <a:schemeClr val="tx1">
                    <a:alpha val="80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300" b="0">
                <a:ln>
                  <a:noFill/>
                </a:ln>
                <a:solidFill>
                  <a:schemeClr val="accent1">
                    <a:alpha val="25000"/>
                  </a:schemeClr>
                </a:solidFill>
                <a:latin typeface="Gill Sans MT" panose="020B0502020104020203" pitchFamily="34" charset="0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644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9" r:id="rId6"/>
    <p:sldLayoutId id="2147483800" r:id="rId7"/>
    <p:sldLayoutId id="2147483801" r:id="rId8"/>
    <p:sldLayoutId id="2147483802" r:id="rId9"/>
    <p:sldLayoutId id="2147483803" r:id="rId10"/>
    <p:sldLayoutId id="2147483804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5400" kern="1200" spc="-120" baseline="0">
          <a:solidFill>
            <a:schemeClr val="accent1"/>
          </a:solidFill>
          <a:latin typeface="Gill Sans MT" panose="020B0502020104020203" pitchFamily="34" charset="0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85000"/>
        </a:lnSpc>
        <a:spcBef>
          <a:spcPts val="13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Gill Sans MT" panose="020B0502020104020203" pitchFamily="34" charset="0"/>
          <a:ea typeface="+mn-ea"/>
          <a:cs typeface="+mn-cs"/>
        </a:defRPr>
      </a:lvl1pPr>
      <a:lvl2pPr marL="347472" indent="-3429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400" kern="1200">
          <a:solidFill>
            <a:schemeClr val="tx1">
              <a:lumMod val="85000"/>
              <a:lumOff val="15000"/>
            </a:schemeClr>
          </a:solidFill>
          <a:latin typeface="Gill Sans MT" panose="020B0502020104020203" pitchFamily="34" charset="0"/>
          <a:ea typeface="+mn-ea"/>
          <a:cs typeface="+mn-cs"/>
        </a:defRPr>
      </a:lvl2pPr>
      <a:lvl3pPr marL="548640" indent="-54864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2000" i="1" kern="1200">
          <a:solidFill>
            <a:schemeClr val="tx1">
              <a:lumMod val="85000"/>
              <a:lumOff val="15000"/>
            </a:schemeClr>
          </a:solidFill>
          <a:latin typeface="Gill Sans MT" panose="020B0502020104020203" pitchFamily="34" charset="0"/>
          <a:ea typeface="+mn-ea"/>
          <a:cs typeface="+mn-cs"/>
        </a:defRPr>
      </a:lvl3pPr>
      <a:lvl4pPr marL="822960" indent="-82296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Gill Sans MT" panose="020B0502020104020203" pitchFamily="34" charset="0"/>
          <a:ea typeface="+mn-ea"/>
          <a:cs typeface="+mn-cs"/>
        </a:defRPr>
      </a:lvl4pPr>
      <a:lvl5pPr marL="1097280" indent="-109728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Gill Sans MT" panose="020B0502020104020203" pitchFamily="34" charset="0"/>
          <a:ea typeface="+mn-ea"/>
          <a:cs typeface="+mn-cs"/>
        </a:defRPr>
      </a:lvl5pPr>
      <a:lvl6pPr marL="12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4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16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1800000" indent="-228600" algn="l" defTabSz="914400" rtl="0" eaLnBrk="1" latinLnBrk="0" hangingPunct="1">
        <a:lnSpc>
          <a:spcPct val="85000"/>
        </a:lnSpc>
        <a:spcBef>
          <a:spcPts val="600"/>
        </a:spcBef>
        <a:buFont typeface="Arial" pitchFamily="34" charset="0"/>
        <a:buChar char=" 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77584" y="3079742"/>
            <a:ext cx="3709616" cy="1920240"/>
          </a:xfrm>
        </p:spPr>
        <p:txBody>
          <a:bodyPr/>
          <a:lstStyle/>
          <a:p>
            <a:r>
              <a:rPr lang="en-US" dirty="0">
                <a:latin typeface="Gill Sans MT" panose="020B0502020104020203" pitchFamily="34" charset="0"/>
                <a:cs typeface="Helvetica" panose="020B0604020202020204" pitchFamily="34" charset="0"/>
              </a:rPr>
              <a:t>Marianna Zhang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92162" y="5049273"/>
            <a:ext cx="3398520" cy="3126987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Markman lab meeting</a:t>
            </a:r>
          </a:p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2.20.20</a:t>
            </a:r>
          </a:p>
          <a:p>
            <a:endParaRPr lang="en-US" sz="2400" dirty="0">
              <a:latin typeface="Gill Sans MT" panose="020B0502020104020203" pitchFamily="34" charset="0"/>
              <a:cs typeface="Helvetica" panose="020B0604020202020204" pitchFamily="34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31136" y="923454"/>
            <a:ext cx="6576488" cy="4076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000" kern="1200" spc="-12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5400" dirty="0">
                <a:solidFill>
                  <a:schemeClr val="tx1"/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The effect of </a:t>
            </a:r>
            <a:br>
              <a:rPr lang="en-US" sz="5400" dirty="0">
                <a:solidFill>
                  <a:schemeClr val="tx1"/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</a:br>
            <a:r>
              <a:rPr lang="en-US" sz="5400" dirty="0">
                <a:solidFill>
                  <a:schemeClr val="tx1"/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formal explanations on </a:t>
            </a:r>
            <a:r>
              <a:rPr lang="en-US" sz="5400" dirty="0" err="1">
                <a:solidFill>
                  <a:schemeClr val="tx1"/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kindhood</a:t>
            </a:r>
            <a:r>
              <a:rPr lang="en-US" sz="5400" dirty="0">
                <a:solidFill>
                  <a:schemeClr val="tx1"/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 and essentialism</a:t>
            </a:r>
          </a:p>
          <a:p>
            <a:pPr>
              <a:lnSpc>
                <a:spcPct val="100000"/>
              </a:lnSpc>
            </a:pPr>
            <a:br>
              <a:rPr lang="en-US" sz="36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</a:b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aka Noyes &amp; Keil, 2019 study 1 </a:t>
            </a:r>
            <a:br>
              <a:rPr lang="en-US" sz="36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</a:br>
            <a:r>
              <a:rPr lang="en-US" sz="3600" dirty="0">
                <a:solidFill>
                  <a:schemeClr val="bg1">
                    <a:lumMod val="50000"/>
                  </a:schemeClr>
                </a:solidFill>
                <a:latin typeface="Gill Sans MT" panose="020B0502020104020203" pitchFamily="34" charset="0"/>
                <a:cs typeface="Helvetica" panose="020B0604020202020204" pitchFamily="34" charset="0"/>
              </a:rPr>
              <a:t>for formal explanations</a:t>
            </a:r>
          </a:p>
        </p:txBody>
      </p:sp>
    </p:spTree>
    <p:extLst>
      <p:ext uri="{BB962C8B-B14F-4D97-AF65-F5344CB8AC3E}">
        <p14:creationId xmlns:p14="http://schemas.microsoft.com/office/powerpoint/2010/main" val="1472179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7FA9E0A1-0AC2-4037-AF90-ECAE3B498EF4}"/>
              </a:ext>
            </a:extLst>
          </p:cNvPr>
          <p:cNvSpPr txBox="1"/>
          <p:nvPr/>
        </p:nvSpPr>
        <p:spPr>
          <a:xfrm>
            <a:off x="4827248" y="1077796"/>
            <a:ext cx="4569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ill Sans MT" panose="020B0502020104020203" pitchFamily="34" charset="0"/>
              </a:rPr>
              <a:t>category</a:t>
            </a:r>
            <a:r>
              <a:rPr lang="en-US" sz="2400" dirty="0">
                <a:latin typeface="Gill Sans MT" panose="020B0502020104020203" pitchFamily="34" charset="0"/>
              </a:rPr>
              <a:t> is a </a:t>
            </a:r>
            <a:r>
              <a:rPr lang="en-US" sz="2400" b="1" dirty="0">
                <a:latin typeface="Gill Sans MT" panose="020B0502020104020203" pitchFamily="34" charset="0"/>
              </a:rPr>
              <a:t>kind: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rich causal structure,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high inductive potential,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shared non-accidental properties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1355996" y="4656094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618657C7-C771-496C-8874-35AFE6DA9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885" y="3841294"/>
            <a:ext cx="4519867" cy="809375"/>
          </a:xfrm>
        </p:spPr>
        <p:txBody>
          <a:bodyPr>
            <a:normAutofit/>
          </a:bodyPr>
          <a:lstStyle/>
          <a:p>
            <a:r>
              <a:rPr lang="en-US" sz="4400" dirty="0"/>
              <a:t>Structural context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1355996" y="3831961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E5A03F-92FA-47A4-A969-4F36B3BB719D}"/>
              </a:ext>
            </a:extLst>
          </p:cNvPr>
          <p:cNvSpPr txBox="1"/>
          <p:nvPr/>
        </p:nvSpPr>
        <p:spPr>
          <a:xfrm>
            <a:off x="220124" y="1036261"/>
            <a:ext cx="3628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What do generics tell us?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578973" y="4784574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578973" y="4073412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D2BC58-1135-4365-941A-90622B083126}"/>
              </a:ext>
            </a:extLst>
          </p:cNvPr>
          <p:cNvSpPr/>
          <p:nvPr/>
        </p:nvSpPr>
        <p:spPr>
          <a:xfrm>
            <a:off x="6468042" y="4868339"/>
            <a:ext cx="648898" cy="635995"/>
          </a:xfrm>
          <a:prstGeom prst="rect">
            <a:avLst/>
          </a:prstGeom>
          <a:solidFill>
            <a:srgbClr val="FFF9F3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88B0ED-33E4-4ED1-B3E8-4F9F564391DD}"/>
              </a:ext>
            </a:extLst>
          </p:cNvPr>
          <p:cNvSpPr/>
          <p:nvPr/>
        </p:nvSpPr>
        <p:spPr>
          <a:xfrm>
            <a:off x="6463082" y="4040155"/>
            <a:ext cx="648899" cy="639141"/>
          </a:xfrm>
          <a:prstGeom prst="rect">
            <a:avLst/>
          </a:prstGeom>
          <a:solidFill>
            <a:srgbClr val="F9FBF7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6C606A3-B9DD-4111-BB2F-40C367377888}"/>
              </a:ext>
            </a:extLst>
          </p:cNvPr>
          <p:cNvSpPr/>
          <p:nvPr/>
        </p:nvSpPr>
        <p:spPr>
          <a:xfrm flipH="1">
            <a:off x="6594011" y="4980026"/>
            <a:ext cx="415257" cy="432492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04ED7E-58C8-41BE-8EB6-F7D9DDC92C52}"/>
              </a:ext>
            </a:extLst>
          </p:cNvPr>
          <p:cNvSpPr/>
          <p:nvPr/>
        </p:nvSpPr>
        <p:spPr>
          <a:xfrm flipH="1">
            <a:off x="6589051" y="4149178"/>
            <a:ext cx="416472" cy="42335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188DDA-6AFE-42D9-B058-2A93CB811DD3}"/>
              </a:ext>
            </a:extLst>
          </p:cNvPr>
          <p:cNvSpPr txBox="1"/>
          <p:nvPr/>
        </p:nvSpPr>
        <p:spPr>
          <a:xfrm>
            <a:off x="7354885" y="4697945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</a:t>
            </a:r>
            <a:r>
              <a:rPr lang="en-US" sz="2400" b="1" dirty="0">
                <a:latin typeface="Gill Sans MT" panose="020B0502020104020203" pitchFamily="34" charset="0"/>
              </a:rPr>
              <a:t>situated in a stable external context</a:t>
            </a:r>
            <a:r>
              <a:rPr lang="en-US" sz="2400" dirty="0">
                <a:latin typeface="Gill Sans MT" panose="020B0502020104020203" pitchFamily="34" charset="0"/>
              </a:rPr>
              <a:t>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(a structural context)</a:t>
            </a:r>
            <a:r>
              <a:rPr lang="en-US" sz="2400" dirty="0">
                <a:latin typeface="Gill Sans MT" panose="020B0502020104020203" pitchFamily="34" charset="0"/>
              </a:rPr>
              <a:t> that causally produces properties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09D08BC4-6E9C-468C-94AB-ED17D5089C19}"/>
              </a:ext>
            </a:extLst>
          </p:cNvPr>
          <p:cNvSpPr txBox="1">
            <a:spLocks/>
          </p:cNvSpPr>
          <p:nvPr/>
        </p:nvSpPr>
        <p:spPr>
          <a:xfrm>
            <a:off x="3551053" y="1512382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151C54A-1CD4-4E59-9B22-5A4476E20E4F}"/>
              </a:ext>
            </a:extLst>
          </p:cNvPr>
          <p:cNvCxnSpPr>
            <a:cxnSpLocks/>
          </p:cNvCxnSpPr>
          <p:nvPr/>
        </p:nvCxnSpPr>
        <p:spPr>
          <a:xfrm>
            <a:off x="4195641" y="1029756"/>
            <a:ext cx="0" cy="44495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ABAA598-7875-43C5-8285-84E25483C432}"/>
              </a:ext>
            </a:extLst>
          </p:cNvPr>
          <p:cNvSpPr txBox="1"/>
          <p:nvPr/>
        </p:nvSpPr>
        <p:spPr>
          <a:xfrm>
            <a:off x="220124" y="2703506"/>
            <a:ext cx="456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How is the category structured?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2547647" y="-264970"/>
            <a:ext cx="3915435" cy="181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Gill Sans MT" panose="020B0502020104020203" pitchFamily="34" charset="0"/>
              </a:rPr>
              <a:t>Generic language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6589051" y="409495"/>
            <a:ext cx="1787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“Dogs bark.”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841C291-C44D-423F-8A96-1F23857F6BB9}"/>
              </a:ext>
            </a:extLst>
          </p:cNvPr>
          <p:cNvCxnSpPr>
            <a:cxnSpLocks/>
          </p:cNvCxnSpPr>
          <p:nvPr/>
        </p:nvCxnSpPr>
        <p:spPr>
          <a:xfrm>
            <a:off x="5759617" y="2751223"/>
            <a:ext cx="2280965" cy="961795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A7D0F7-BCC1-485D-B2B8-71A6F7FEF579}"/>
              </a:ext>
            </a:extLst>
          </p:cNvPr>
          <p:cNvCxnSpPr>
            <a:cxnSpLocks/>
          </p:cNvCxnSpPr>
          <p:nvPr/>
        </p:nvCxnSpPr>
        <p:spPr>
          <a:xfrm flipH="1">
            <a:off x="3408220" y="2790135"/>
            <a:ext cx="2357304" cy="895173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04AA970-53AD-48EA-9683-869C401C53A0}"/>
              </a:ext>
            </a:extLst>
          </p:cNvPr>
          <p:cNvSpPr txBox="1"/>
          <p:nvPr/>
        </p:nvSpPr>
        <p:spPr>
          <a:xfrm>
            <a:off x="8573507" y="1077796"/>
            <a:ext cx="3620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property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is non-accidentally related to category’s causal structure 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EE0D5FAD-35FD-489E-A461-14A1C8EB6266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</p:spTree>
    <p:extLst>
      <p:ext uri="{BB962C8B-B14F-4D97-AF65-F5344CB8AC3E}">
        <p14:creationId xmlns:p14="http://schemas.microsoft.com/office/powerpoint/2010/main" val="2168494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936C-6F1F-4D88-9A91-621E53EDE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612" y="2369897"/>
            <a:ext cx="10772775" cy="1658198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Do formal explanations </a:t>
            </a:r>
            <a:b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</a:br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work like generics?</a:t>
            </a:r>
          </a:p>
        </p:txBody>
      </p:sp>
    </p:spTree>
    <p:extLst>
      <p:ext uri="{BB962C8B-B14F-4D97-AF65-F5344CB8AC3E}">
        <p14:creationId xmlns:p14="http://schemas.microsoft.com/office/powerpoint/2010/main" val="14568939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7FA9E0A1-0AC2-4037-AF90-ECAE3B498EF4}"/>
              </a:ext>
            </a:extLst>
          </p:cNvPr>
          <p:cNvSpPr txBox="1"/>
          <p:nvPr/>
        </p:nvSpPr>
        <p:spPr>
          <a:xfrm>
            <a:off x="4827248" y="1077796"/>
            <a:ext cx="4569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ill Sans MT" panose="020B0502020104020203" pitchFamily="34" charset="0"/>
              </a:rPr>
              <a:t>category</a:t>
            </a:r>
            <a:r>
              <a:rPr lang="en-US" sz="2400" dirty="0">
                <a:latin typeface="Gill Sans MT" panose="020B0502020104020203" pitchFamily="34" charset="0"/>
              </a:rPr>
              <a:t> is a </a:t>
            </a:r>
            <a:r>
              <a:rPr lang="en-US" sz="2400" b="1" dirty="0">
                <a:latin typeface="Gill Sans MT" panose="020B0502020104020203" pitchFamily="34" charset="0"/>
              </a:rPr>
              <a:t>kind: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rich causal structure,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high inductive potential,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shared non-accidental properties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1355996" y="4656094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618657C7-C771-496C-8874-35AFE6DA9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885" y="3841294"/>
            <a:ext cx="4519867" cy="809375"/>
          </a:xfrm>
        </p:spPr>
        <p:txBody>
          <a:bodyPr>
            <a:normAutofit/>
          </a:bodyPr>
          <a:lstStyle/>
          <a:p>
            <a:r>
              <a:rPr lang="en-US" sz="4400" dirty="0"/>
              <a:t>Structural context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1355996" y="3831961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E5A03F-92FA-47A4-A969-4F36B3BB719D}"/>
              </a:ext>
            </a:extLst>
          </p:cNvPr>
          <p:cNvSpPr txBox="1"/>
          <p:nvPr/>
        </p:nvSpPr>
        <p:spPr>
          <a:xfrm>
            <a:off x="220124" y="1036261"/>
            <a:ext cx="36282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What do formal explanations tell us?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578973" y="4784574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578973" y="4073412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D2BC58-1135-4365-941A-90622B083126}"/>
              </a:ext>
            </a:extLst>
          </p:cNvPr>
          <p:cNvSpPr/>
          <p:nvPr/>
        </p:nvSpPr>
        <p:spPr>
          <a:xfrm>
            <a:off x="6468042" y="4868339"/>
            <a:ext cx="648898" cy="635995"/>
          </a:xfrm>
          <a:prstGeom prst="rect">
            <a:avLst/>
          </a:prstGeom>
          <a:solidFill>
            <a:srgbClr val="FFF9F3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88B0ED-33E4-4ED1-B3E8-4F9F564391DD}"/>
              </a:ext>
            </a:extLst>
          </p:cNvPr>
          <p:cNvSpPr/>
          <p:nvPr/>
        </p:nvSpPr>
        <p:spPr>
          <a:xfrm>
            <a:off x="6463082" y="4040155"/>
            <a:ext cx="648899" cy="639141"/>
          </a:xfrm>
          <a:prstGeom prst="rect">
            <a:avLst/>
          </a:prstGeom>
          <a:solidFill>
            <a:srgbClr val="F9FBF7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6C606A3-B9DD-4111-BB2F-40C367377888}"/>
              </a:ext>
            </a:extLst>
          </p:cNvPr>
          <p:cNvSpPr/>
          <p:nvPr/>
        </p:nvSpPr>
        <p:spPr>
          <a:xfrm flipH="1">
            <a:off x="6594011" y="4980026"/>
            <a:ext cx="415257" cy="432492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04ED7E-58C8-41BE-8EB6-F7D9DDC92C52}"/>
              </a:ext>
            </a:extLst>
          </p:cNvPr>
          <p:cNvSpPr/>
          <p:nvPr/>
        </p:nvSpPr>
        <p:spPr>
          <a:xfrm flipH="1">
            <a:off x="6589051" y="4149178"/>
            <a:ext cx="416472" cy="42335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188DDA-6AFE-42D9-B058-2A93CB811DD3}"/>
              </a:ext>
            </a:extLst>
          </p:cNvPr>
          <p:cNvSpPr txBox="1"/>
          <p:nvPr/>
        </p:nvSpPr>
        <p:spPr>
          <a:xfrm>
            <a:off x="7354885" y="4697945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</a:t>
            </a:r>
            <a:r>
              <a:rPr lang="en-US" sz="2400" b="1" dirty="0">
                <a:latin typeface="Gill Sans MT" panose="020B0502020104020203" pitchFamily="34" charset="0"/>
              </a:rPr>
              <a:t>situated in a stable external context</a:t>
            </a:r>
            <a:r>
              <a:rPr lang="en-US" sz="2400" dirty="0">
                <a:latin typeface="Gill Sans MT" panose="020B0502020104020203" pitchFamily="34" charset="0"/>
              </a:rPr>
              <a:t>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(a structural context)</a:t>
            </a:r>
            <a:r>
              <a:rPr lang="en-US" sz="2400" dirty="0">
                <a:latin typeface="Gill Sans MT" panose="020B0502020104020203" pitchFamily="34" charset="0"/>
              </a:rPr>
              <a:t> that causally produces properties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09D08BC4-6E9C-468C-94AB-ED17D5089C19}"/>
              </a:ext>
            </a:extLst>
          </p:cNvPr>
          <p:cNvSpPr txBox="1">
            <a:spLocks/>
          </p:cNvSpPr>
          <p:nvPr/>
        </p:nvSpPr>
        <p:spPr>
          <a:xfrm>
            <a:off x="3551053" y="1512382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151C54A-1CD4-4E59-9B22-5A4476E20E4F}"/>
              </a:ext>
            </a:extLst>
          </p:cNvPr>
          <p:cNvCxnSpPr>
            <a:cxnSpLocks/>
          </p:cNvCxnSpPr>
          <p:nvPr/>
        </p:nvCxnSpPr>
        <p:spPr>
          <a:xfrm>
            <a:off x="4195641" y="1029756"/>
            <a:ext cx="0" cy="44495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ABAA598-7875-43C5-8285-84E25483C432}"/>
              </a:ext>
            </a:extLst>
          </p:cNvPr>
          <p:cNvSpPr txBox="1"/>
          <p:nvPr/>
        </p:nvSpPr>
        <p:spPr>
          <a:xfrm>
            <a:off x="220124" y="2703506"/>
            <a:ext cx="456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How is the category structured?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1634837" y="-264970"/>
            <a:ext cx="4828246" cy="181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Gill Sans MT" panose="020B0502020104020203" pitchFamily="34" charset="0"/>
              </a:rPr>
              <a:t>Formal explanations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6589051" y="409495"/>
            <a:ext cx="4680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“Fido barks because Fido is a dog.”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841C291-C44D-423F-8A96-1F23857F6BB9}"/>
              </a:ext>
            </a:extLst>
          </p:cNvPr>
          <p:cNvCxnSpPr>
            <a:cxnSpLocks/>
          </p:cNvCxnSpPr>
          <p:nvPr/>
        </p:nvCxnSpPr>
        <p:spPr>
          <a:xfrm>
            <a:off x="5759617" y="2751223"/>
            <a:ext cx="2280965" cy="961795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A7D0F7-BCC1-485D-B2B8-71A6F7FEF579}"/>
              </a:ext>
            </a:extLst>
          </p:cNvPr>
          <p:cNvCxnSpPr>
            <a:cxnSpLocks/>
          </p:cNvCxnSpPr>
          <p:nvPr/>
        </p:nvCxnSpPr>
        <p:spPr>
          <a:xfrm flipH="1">
            <a:off x="3408220" y="2790135"/>
            <a:ext cx="2357304" cy="895173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04AA970-53AD-48EA-9683-869C401C53A0}"/>
              </a:ext>
            </a:extLst>
          </p:cNvPr>
          <p:cNvSpPr txBox="1"/>
          <p:nvPr/>
        </p:nvSpPr>
        <p:spPr>
          <a:xfrm>
            <a:off x="8573507" y="1077796"/>
            <a:ext cx="3620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8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property </a:t>
            </a:r>
            <a:r>
              <a:rPr lang="en-US" sz="2400" dirty="0">
                <a:solidFill>
                  <a:schemeClr val="bg1">
                    <a:lumMod val="8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is non-accidentally related to category’s causal structure </a:t>
            </a:r>
            <a:endParaRPr lang="en-US" sz="2400" i="1" dirty="0">
              <a:solidFill>
                <a:schemeClr val="bg1">
                  <a:lumMod val="85000"/>
                </a:schemeClr>
              </a:solidFill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024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1EC3309-E0EE-4A1A-938D-75112A8CB6E8}"/>
              </a:ext>
            </a:extLst>
          </p:cNvPr>
          <p:cNvSpPr/>
          <p:nvPr/>
        </p:nvSpPr>
        <p:spPr>
          <a:xfrm>
            <a:off x="2058179" y="532221"/>
            <a:ext cx="8686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I am going to tell you about an island far away. On this island, there live lots of different people. I am going to tell you about one group of people on the island: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! Let's meet some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4" name="Picture 3" descr="A body of water&#10;&#10;Description automatically generated">
            <a:extLst>
              <a:ext uri="{FF2B5EF4-FFF2-40B4-BE49-F238E27FC236}">
                <a16:creationId xmlns:a16="http://schemas.microsoft.com/office/drawing/2014/main" id="{B3F44AAA-9521-4CF7-8FAF-021698799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185" y="2195851"/>
            <a:ext cx="6699594" cy="379749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399FE8-2EB1-48A7-8795-B9488FC18251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150 adults (MTurk)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200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3">
            <a:extLst>
              <a:ext uri="{FF2B5EF4-FFF2-40B4-BE49-F238E27FC236}">
                <a16:creationId xmlns:a16="http://schemas.microsoft.com/office/drawing/2014/main" id="{709FA5D8-59B2-4DED-A2ED-F39348B0D207}"/>
              </a:ext>
            </a:extLst>
          </p:cNvPr>
          <p:cNvSpPr txBox="1">
            <a:spLocks/>
          </p:cNvSpPr>
          <p:nvPr/>
        </p:nvSpPr>
        <p:spPr>
          <a:xfrm>
            <a:off x="7096745" y="283403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927E28-5A9D-4E55-AD59-D25DFB3FF2A6}"/>
              </a:ext>
            </a:extLst>
          </p:cNvPr>
          <p:cNvSpPr txBox="1"/>
          <p:nvPr/>
        </p:nvSpPr>
        <p:spPr>
          <a:xfrm>
            <a:off x="7079216" y="851326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E5C40F-0A52-4500-9211-23CF23216874}"/>
              </a:ext>
            </a:extLst>
          </p:cNvPr>
          <p:cNvSpPr/>
          <p:nvPr/>
        </p:nvSpPr>
        <p:spPr>
          <a:xfrm>
            <a:off x="408231" y="1337038"/>
            <a:ext cx="46625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He loves to eat flowers </a:t>
            </a:r>
            <a:b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</a:b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because he’s a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 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She has striped hair on the back of her head because she’s a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6" name="Picture 5" descr="A group of people standing on a beach&#10;&#10;Description automatically generated">
            <a:extLst>
              <a:ext uri="{FF2B5EF4-FFF2-40B4-BE49-F238E27FC236}">
                <a16:creationId xmlns:a16="http://schemas.microsoft.com/office/drawing/2014/main" id="{00256224-B402-42B0-B0C6-E6CAF5C93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6082" y="3132073"/>
            <a:ext cx="5099853" cy="2892020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5E43B71F-FF30-444F-AFEF-2BADCB0E3AF4}"/>
              </a:ext>
            </a:extLst>
          </p:cNvPr>
          <p:cNvSpPr txBox="1">
            <a:spLocks/>
          </p:cNvSpPr>
          <p:nvPr/>
        </p:nvSpPr>
        <p:spPr>
          <a:xfrm>
            <a:off x="408231" y="265984"/>
            <a:ext cx="3702298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Formal explanation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6CB7B-0401-4F20-AA1F-D8996CD3688F}"/>
              </a:ext>
            </a:extLst>
          </p:cNvPr>
          <p:cNvSpPr txBox="1"/>
          <p:nvPr/>
        </p:nvSpPr>
        <p:spPr>
          <a:xfrm>
            <a:off x="415635" y="833907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“She… because she’s a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”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52F99C-8CA9-4934-979D-7C03C3065BF9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EA624433-6CC4-4F79-BC57-204744322537}"/>
              </a:ext>
            </a:extLst>
          </p:cNvPr>
          <p:cNvSpPr txBox="1">
            <a:spLocks/>
          </p:cNvSpPr>
          <p:nvPr/>
        </p:nvSpPr>
        <p:spPr>
          <a:xfrm>
            <a:off x="5014891" y="265984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939598B-304C-4E25-AB33-C71AF76E8027}"/>
              </a:ext>
            </a:extLst>
          </p:cNvPr>
          <p:cNvSpPr txBox="1"/>
          <p:nvPr/>
        </p:nvSpPr>
        <p:spPr>
          <a:xfrm>
            <a:off x="4997362" y="833907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7BE6C5B-8AD3-4BAE-BD3B-41247E12131C}"/>
              </a:ext>
            </a:extLst>
          </p:cNvPr>
          <p:cNvSpPr/>
          <p:nvPr/>
        </p:nvSpPr>
        <p:spPr>
          <a:xfrm>
            <a:off x="7106476" y="1643172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loves to eat flowers. 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has stripes under her hair.</a:t>
            </a:r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93763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3ED264D-CCD9-4733-9B87-64600A90E95B}"/>
              </a:ext>
            </a:extLst>
          </p:cNvPr>
          <p:cNvSpPr/>
          <p:nvPr/>
        </p:nvSpPr>
        <p:spPr>
          <a:xfrm>
            <a:off x="7121237" y="1355493"/>
            <a:ext cx="493360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wraps her baby in orange blankets. 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sleeps in tall trees.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8" name="Picture 7" descr="A person standing next to a forest&#10;&#10;Description automatically generated">
            <a:extLst>
              <a:ext uri="{FF2B5EF4-FFF2-40B4-BE49-F238E27FC236}">
                <a16:creationId xmlns:a16="http://schemas.microsoft.com/office/drawing/2014/main" id="{2F880916-47C5-4157-992B-A36932B67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75" y="3255568"/>
            <a:ext cx="5712699" cy="3218499"/>
          </a:xfrm>
          <a:prstGeom prst="rect">
            <a:avLst/>
          </a:prstGeom>
        </p:spPr>
      </p:pic>
      <p:sp>
        <p:nvSpPr>
          <p:cNvPr id="17" name="Title 3">
            <a:extLst>
              <a:ext uri="{FF2B5EF4-FFF2-40B4-BE49-F238E27FC236}">
                <a16:creationId xmlns:a16="http://schemas.microsoft.com/office/drawing/2014/main" id="{37BD50F3-0C0F-4B36-ACD0-A7D5B6801F7A}"/>
              </a:ext>
            </a:extLst>
          </p:cNvPr>
          <p:cNvSpPr txBox="1">
            <a:spLocks/>
          </p:cNvSpPr>
          <p:nvPr/>
        </p:nvSpPr>
        <p:spPr>
          <a:xfrm>
            <a:off x="7096745" y="283403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AA286AF-2573-422E-8779-79D4E1A95543}"/>
              </a:ext>
            </a:extLst>
          </p:cNvPr>
          <p:cNvSpPr txBox="1"/>
          <p:nvPr/>
        </p:nvSpPr>
        <p:spPr>
          <a:xfrm>
            <a:off x="7079216" y="851326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9C72900-8B65-45C2-A46A-0C5259DDF55E}"/>
              </a:ext>
            </a:extLst>
          </p:cNvPr>
          <p:cNvSpPr/>
          <p:nvPr/>
        </p:nvSpPr>
        <p:spPr>
          <a:xfrm>
            <a:off x="408231" y="1337038"/>
            <a:ext cx="466253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She wraps her baby in orange blankets because she’s a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 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He sleeps in tall trees because he’s a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6838766E-0E44-4917-BDB8-2CFFA37E3A7B}"/>
              </a:ext>
            </a:extLst>
          </p:cNvPr>
          <p:cNvSpPr txBox="1">
            <a:spLocks/>
          </p:cNvSpPr>
          <p:nvPr/>
        </p:nvSpPr>
        <p:spPr>
          <a:xfrm>
            <a:off x="408231" y="265984"/>
            <a:ext cx="3702298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Formal explanation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690B114-B6F7-4F40-A88B-CFC20133DE06}"/>
              </a:ext>
            </a:extLst>
          </p:cNvPr>
          <p:cNvSpPr txBox="1"/>
          <p:nvPr/>
        </p:nvSpPr>
        <p:spPr>
          <a:xfrm>
            <a:off x="415635" y="833907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“She… because she’s a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”</a:t>
            </a:r>
          </a:p>
        </p:txBody>
      </p:sp>
      <p:sp>
        <p:nvSpPr>
          <p:cNvPr id="22" name="Title 3">
            <a:extLst>
              <a:ext uri="{FF2B5EF4-FFF2-40B4-BE49-F238E27FC236}">
                <a16:creationId xmlns:a16="http://schemas.microsoft.com/office/drawing/2014/main" id="{3925B270-A02F-4A4B-921F-61B70466AAC8}"/>
              </a:ext>
            </a:extLst>
          </p:cNvPr>
          <p:cNvSpPr txBox="1">
            <a:spLocks/>
          </p:cNvSpPr>
          <p:nvPr/>
        </p:nvSpPr>
        <p:spPr>
          <a:xfrm>
            <a:off x="5014891" y="265984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AE0545-98D7-47C0-B5BF-7BACDFCCA872}"/>
              </a:ext>
            </a:extLst>
          </p:cNvPr>
          <p:cNvSpPr txBox="1"/>
          <p:nvPr/>
        </p:nvSpPr>
        <p:spPr>
          <a:xfrm>
            <a:off x="4997362" y="833907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C30C52-9BC1-4A28-9D58-55726F2B2FCB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1221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D15E6-1D78-4CF0-B618-FB04218C1A44}"/>
              </a:ext>
            </a:extLst>
          </p:cNvPr>
          <p:cNvSpPr/>
          <p:nvPr/>
        </p:nvSpPr>
        <p:spPr>
          <a:xfrm>
            <a:off x="696949" y="2531106"/>
            <a:ext cx="6096000" cy="36856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love to eat flowers.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have striped hair on the back of their head.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can bounce a ball on their heads. </a:t>
            </a:r>
            <a:b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</a:br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like to sing.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climb tall fences.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flap their arms when they are happy.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have freckles on their feet.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hop over puddles.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83BC88-022F-4BBF-AC08-EFCE8A547761}"/>
              </a:ext>
            </a:extLst>
          </p:cNvPr>
          <p:cNvSpPr/>
          <p:nvPr/>
        </p:nvSpPr>
        <p:spPr>
          <a:xfrm>
            <a:off x="6553199" y="2533609"/>
            <a:ext cx="6096000" cy="35317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hate walking in the mud.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draw stars on their knees.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can flip in the air.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are scared of ladybugs.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hate ice cream.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chase shadows.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wrap their babies in orange blankets.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sleep in tall trees.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AFBBF7-0156-48A2-93E8-4DEBEE43AE5B}"/>
              </a:ext>
            </a:extLst>
          </p:cNvPr>
          <p:cNvSpPr/>
          <p:nvPr/>
        </p:nvSpPr>
        <p:spPr>
          <a:xfrm>
            <a:off x="2674620" y="135422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16 properties presented in pairs </a:t>
            </a:r>
            <a:b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</a:br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with accompanying pictures of 2 </a:t>
            </a:r>
            <a:r>
              <a:rPr lang="en-US" sz="2400" dirty="0" err="1">
                <a:latin typeface="Gill Sans MT" panose="020B0502020104020203" pitchFamily="34" charset="0"/>
                <a:cs typeface="Times New Roman" panose="02020603050405020304" pitchFamily="18" charset="0"/>
              </a:rPr>
              <a:t>Zarpies</a:t>
            </a:r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406A8936-C987-450E-84E7-7FD9F4379CC2}"/>
              </a:ext>
            </a:extLst>
          </p:cNvPr>
          <p:cNvSpPr txBox="1">
            <a:spLocks/>
          </p:cNvSpPr>
          <p:nvPr/>
        </p:nvSpPr>
        <p:spPr>
          <a:xfrm>
            <a:off x="7096745" y="283403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6510C2-9BCF-4EBD-8558-556F7E386A2B}"/>
              </a:ext>
            </a:extLst>
          </p:cNvPr>
          <p:cNvSpPr txBox="1"/>
          <p:nvPr/>
        </p:nvSpPr>
        <p:spPr>
          <a:xfrm>
            <a:off x="7079216" y="851326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D62636C-2FBB-4101-9B1D-C1B523FEE157}"/>
              </a:ext>
            </a:extLst>
          </p:cNvPr>
          <p:cNvSpPr txBox="1">
            <a:spLocks/>
          </p:cNvSpPr>
          <p:nvPr/>
        </p:nvSpPr>
        <p:spPr>
          <a:xfrm>
            <a:off x="408231" y="265984"/>
            <a:ext cx="3702298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Formal explanation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3897B7-9AE6-4058-BB68-82F1B517FED9}"/>
              </a:ext>
            </a:extLst>
          </p:cNvPr>
          <p:cNvSpPr txBox="1"/>
          <p:nvPr/>
        </p:nvSpPr>
        <p:spPr>
          <a:xfrm>
            <a:off x="415635" y="833907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“She… because she’s a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”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0D0A88AF-5E06-4B3F-96D4-0640D84B5028}"/>
              </a:ext>
            </a:extLst>
          </p:cNvPr>
          <p:cNvSpPr txBox="1">
            <a:spLocks/>
          </p:cNvSpPr>
          <p:nvPr/>
        </p:nvSpPr>
        <p:spPr>
          <a:xfrm>
            <a:off x="5014891" y="265984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9AAB954-D563-4620-9DD5-194F6E528AE6}"/>
              </a:ext>
            </a:extLst>
          </p:cNvPr>
          <p:cNvSpPr txBox="1"/>
          <p:nvPr/>
        </p:nvSpPr>
        <p:spPr>
          <a:xfrm>
            <a:off x="4997362" y="833907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FF116EC-A0BA-4A23-B2B6-9432D27B4FE1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75018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7656044" y="1930167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7656044" y="1108747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6879021" y="2130568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6879021" y="1419406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09D08BC4-6E9C-468C-94AB-ED17D5089C19}"/>
              </a:ext>
            </a:extLst>
          </p:cNvPr>
          <p:cNvSpPr txBox="1">
            <a:spLocks/>
          </p:cNvSpPr>
          <p:nvPr/>
        </p:nvSpPr>
        <p:spPr>
          <a:xfrm>
            <a:off x="380637" y="1108747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FA9E0A1-0AC2-4037-AF90-ECAE3B498EF4}"/>
              </a:ext>
            </a:extLst>
          </p:cNvPr>
          <p:cNvSpPr txBox="1"/>
          <p:nvPr/>
        </p:nvSpPr>
        <p:spPr>
          <a:xfrm>
            <a:off x="377722" y="1930167"/>
            <a:ext cx="4569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kind: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rich causal structure,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high inductive potential,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shared non-accidental properties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919CF8-0A19-4022-8A61-4EA8EA92275C}"/>
              </a:ext>
            </a:extLst>
          </p:cNvPr>
          <p:cNvSpPr/>
          <p:nvPr/>
        </p:nvSpPr>
        <p:spPr>
          <a:xfrm>
            <a:off x="6368716" y="3625104"/>
            <a:ext cx="574085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6550" indent="-336550"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internal or microscopic properties that cause their characteristic appearance and behavior.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category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 invented by people.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boundary between the category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non-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something decided by people.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never change into a non-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AE050B2-9752-4683-8510-A6B6B3DC36FA}"/>
              </a:ext>
            </a:extLst>
          </p:cNvPr>
          <p:cNvSpPr/>
          <p:nvPr/>
        </p:nvSpPr>
        <p:spPr>
          <a:xfrm>
            <a:off x="221673" y="3625104"/>
            <a:ext cx="6147044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Underneath superficial similarities and differences, all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basically the same.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very little in common.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someone tells you a fact about an individual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that fact is very likely true of other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well.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some properties that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have, it makes sense to say: “This person has that property because it is a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solidFill>
                  <a:schemeClr val="bg1">
                    <a:lumMod val="8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C141286-8C4E-4E37-B2DE-8EDF15A72681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24" name="Title 3">
            <a:extLst>
              <a:ext uri="{FF2B5EF4-FFF2-40B4-BE49-F238E27FC236}">
                <a16:creationId xmlns:a16="http://schemas.microsoft.com/office/drawing/2014/main" id="{C79433FF-F6ED-420E-A3F9-AA1947C836AE}"/>
              </a:ext>
            </a:extLst>
          </p:cNvPr>
          <p:cNvSpPr txBox="1">
            <a:spLocks/>
          </p:cNvSpPr>
          <p:nvPr/>
        </p:nvSpPr>
        <p:spPr>
          <a:xfrm>
            <a:off x="7066236" y="7335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F4D3D6B-4C0E-4DC4-8DBB-DEE75746045B}"/>
              </a:ext>
            </a:extLst>
          </p:cNvPr>
          <p:cNvSpPr txBox="1"/>
          <p:nvPr/>
        </p:nvSpPr>
        <p:spPr>
          <a:xfrm>
            <a:off x="7048707" y="575258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26" name="Title 3">
            <a:extLst>
              <a:ext uri="{FF2B5EF4-FFF2-40B4-BE49-F238E27FC236}">
                <a16:creationId xmlns:a16="http://schemas.microsoft.com/office/drawing/2014/main" id="{D74F4150-06EA-4B3E-9600-4BA7243133F0}"/>
              </a:ext>
            </a:extLst>
          </p:cNvPr>
          <p:cNvSpPr txBox="1">
            <a:spLocks/>
          </p:cNvSpPr>
          <p:nvPr/>
        </p:nvSpPr>
        <p:spPr>
          <a:xfrm>
            <a:off x="377722" y="-10084"/>
            <a:ext cx="3702298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Formal explanation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DCFBE85-D7D7-4058-9B01-428081BCA514}"/>
              </a:ext>
            </a:extLst>
          </p:cNvPr>
          <p:cNvSpPr txBox="1"/>
          <p:nvPr/>
        </p:nvSpPr>
        <p:spPr>
          <a:xfrm>
            <a:off x="385126" y="557839"/>
            <a:ext cx="41024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“She… because she’s a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”</a:t>
            </a:r>
          </a:p>
        </p:txBody>
      </p:sp>
      <p:sp>
        <p:nvSpPr>
          <p:cNvPr id="28" name="Title 3">
            <a:extLst>
              <a:ext uri="{FF2B5EF4-FFF2-40B4-BE49-F238E27FC236}">
                <a16:creationId xmlns:a16="http://schemas.microsoft.com/office/drawing/2014/main" id="{6983CE38-D58F-4EDE-85B8-840013F07768}"/>
              </a:ext>
            </a:extLst>
          </p:cNvPr>
          <p:cNvSpPr txBox="1">
            <a:spLocks/>
          </p:cNvSpPr>
          <p:nvPr/>
        </p:nvSpPr>
        <p:spPr>
          <a:xfrm>
            <a:off x="4984382" y="-10084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B3F6D59-A34C-4F85-8CD2-CB5402D704AC}"/>
              </a:ext>
            </a:extLst>
          </p:cNvPr>
          <p:cNvSpPr txBox="1"/>
          <p:nvPr/>
        </p:nvSpPr>
        <p:spPr>
          <a:xfrm>
            <a:off x="4966853" y="557839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9C7109-C28D-4198-A81C-367B17C35A75}"/>
              </a:ext>
            </a:extLst>
          </p:cNvPr>
          <p:cNvSpPr/>
          <p:nvPr/>
        </p:nvSpPr>
        <p:spPr>
          <a:xfrm>
            <a:off x="5436623" y="6456648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+attention check: this </a:t>
            </a:r>
            <a:r>
              <a:rPr lang="en-US">
                <a:solidFill>
                  <a:srgbClr val="000000"/>
                </a:solidFill>
                <a:latin typeface="Gill Sans MT" panose="020B0502020104020203" pitchFamily="34" charset="0"/>
              </a:rPr>
              <a:t>study involved…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854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B132D7-48F7-43CD-8B41-295806055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734" y="1224607"/>
            <a:ext cx="9147887" cy="54033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A51FC0-89BC-427D-B5FF-B47959CB550F}"/>
              </a:ext>
            </a:extLst>
          </p:cNvPr>
          <p:cNvSpPr/>
          <p:nvPr/>
        </p:nvSpPr>
        <p:spPr>
          <a:xfrm>
            <a:off x="220702" y="229997"/>
            <a:ext cx="119712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Generics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 tell you the category is a </a:t>
            </a:r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kind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, </a:t>
            </a:r>
            <a:b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</a:b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not necessarily that the kind has an essentialist structure.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FE99DE0-784C-41B1-ABED-B72C8C1C8624}"/>
              </a:ext>
            </a:extLst>
          </p:cNvPr>
          <p:cNvSpPr/>
          <p:nvPr/>
        </p:nvSpPr>
        <p:spPr>
          <a:xfrm>
            <a:off x="3578459" y="1365309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interaction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A1DE999F-0218-4C76-A397-01C60B1F994E}"/>
              </a:ext>
            </a:extLst>
          </p:cNvPr>
          <p:cNvSpPr txBox="1">
            <a:spLocks/>
          </p:cNvSpPr>
          <p:nvPr/>
        </p:nvSpPr>
        <p:spPr>
          <a:xfrm>
            <a:off x="6383532" y="199147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13" name="Right Brace 12">
            <a:extLst>
              <a:ext uri="{FF2B5EF4-FFF2-40B4-BE49-F238E27FC236}">
                <a16:creationId xmlns:a16="http://schemas.microsoft.com/office/drawing/2014/main" id="{4A6B6F59-E587-4E86-9149-250755F977D8}"/>
              </a:ext>
            </a:extLst>
          </p:cNvPr>
          <p:cNvSpPr/>
          <p:nvPr/>
        </p:nvSpPr>
        <p:spPr>
          <a:xfrm rot="16200000">
            <a:off x="6546542" y="1739014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A12FF65C-6D3C-46CF-B245-24226C9ED083}"/>
              </a:ext>
            </a:extLst>
          </p:cNvPr>
          <p:cNvSpPr txBox="1">
            <a:spLocks/>
          </p:cNvSpPr>
          <p:nvPr/>
        </p:nvSpPr>
        <p:spPr>
          <a:xfrm>
            <a:off x="3612624" y="272736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546F42FD-2B69-433E-B98B-5120A35C7BE9}"/>
              </a:ext>
            </a:extLst>
          </p:cNvPr>
          <p:cNvSpPr/>
          <p:nvPr/>
        </p:nvSpPr>
        <p:spPr>
          <a:xfrm rot="16200000">
            <a:off x="3775634" y="2474904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5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548" y="1690255"/>
            <a:ext cx="6132349" cy="3832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D14E6A-6AA0-4585-B799-366481EB7D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844"/>
          <a:stretch/>
        </p:blipFill>
        <p:spPr>
          <a:xfrm>
            <a:off x="137160" y="1611356"/>
            <a:ext cx="5155276" cy="3946648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E383FC17-A13E-4342-BC10-FFF5F62E7821}"/>
              </a:ext>
            </a:extLst>
          </p:cNvPr>
          <p:cNvSpPr/>
          <p:nvPr/>
        </p:nvSpPr>
        <p:spPr>
          <a:xfrm>
            <a:off x="7051964" y="1787236"/>
            <a:ext cx="401781" cy="3172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A08E4A-9E2B-434B-9D76-F80D9B7BD399}"/>
              </a:ext>
            </a:extLst>
          </p:cNvPr>
          <p:cNvSpPr/>
          <p:nvPr/>
        </p:nvSpPr>
        <p:spPr>
          <a:xfrm>
            <a:off x="9018630" y="1787236"/>
            <a:ext cx="401781" cy="3172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A6ED125-B836-4199-BFD7-305D921B7A7C}"/>
              </a:ext>
            </a:extLst>
          </p:cNvPr>
          <p:cNvSpPr/>
          <p:nvPr/>
        </p:nvSpPr>
        <p:spPr>
          <a:xfrm flipV="1">
            <a:off x="10547043" y="3457574"/>
            <a:ext cx="1071869" cy="1730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F3BE0E-D3E5-47C6-9806-C7D8BCCC7F1E}"/>
              </a:ext>
            </a:extLst>
          </p:cNvPr>
          <p:cNvSpPr/>
          <p:nvPr/>
        </p:nvSpPr>
        <p:spPr>
          <a:xfrm>
            <a:off x="220702" y="229997"/>
            <a:ext cx="119712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Generics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 tell you the category is a </a:t>
            </a:r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kind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, </a:t>
            </a:r>
            <a:b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</a:b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not necessarily that the kind has an essentialist structure.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D333A72-8710-44D0-9B19-E5EDBD2D969A}"/>
              </a:ext>
            </a:extLst>
          </p:cNvPr>
          <p:cNvSpPr/>
          <p:nvPr/>
        </p:nvSpPr>
        <p:spPr>
          <a:xfrm>
            <a:off x="1181623" y="1325146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Noyes &amp; Keil, 2019: study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8FA469B-D47F-48F7-BAE9-B4E35ABE19CE}"/>
              </a:ext>
            </a:extLst>
          </p:cNvPr>
          <p:cNvSpPr/>
          <p:nvPr/>
        </p:nvSpPr>
        <p:spPr>
          <a:xfrm>
            <a:off x="6655323" y="1325146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our study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14327A-BB82-49AA-A15F-B8AD60EE1D05}"/>
              </a:ext>
            </a:extLst>
          </p:cNvPr>
          <p:cNvSpPr/>
          <p:nvPr/>
        </p:nvSpPr>
        <p:spPr>
          <a:xfrm>
            <a:off x="6858435" y="6028613"/>
            <a:ext cx="55503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Gill Sans MT" panose="020B0502020104020203" pitchFamily="34" charset="0"/>
              </a:rPr>
              <a:t>replicated the generics findings!</a:t>
            </a:r>
          </a:p>
        </p:txBody>
      </p:sp>
      <p:sp>
        <p:nvSpPr>
          <p:cNvPr id="29" name="Title 3">
            <a:extLst>
              <a:ext uri="{FF2B5EF4-FFF2-40B4-BE49-F238E27FC236}">
                <a16:creationId xmlns:a16="http://schemas.microsoft.com/office/drawing/2014/main" id="{751F3744-6BAF-47DC-9FD2-837309374AF4}"/>
              </a:ext>
            </a:extLst>
          </p:cNvPr>
          <p:cNvSpPr txBox="1">
            <a:spLocks/>
          </p:cNvSpPr>
          <p:nvPr/>
        </p:nvSpPr>
        <p:spPr>
          <a:xfrm>
            <a:off x="3737314" y="1949910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99EC525D-6E33-4CAC-BBBA-3A5D8CC7E05F}"/>
              </a:ext>
            </a:extLst>
          </p:cNvPr>
          <p:cNvSpPr txBox="1">
            <a:spLocks/>
          </p:cNvSpPr>
          <p:nvPr/>
        </p:nvSpPr>
        <p:spPr>
          <a:xfrm>
            <a:off x="8980579" y="196453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F9037944-ADE2-4501-BFBA-3216D0978F58}"/>
              </a:ext>
            </a:extLst>
          </p:cNvPr>
          <p:cNvSpPr/>
          <p:nvPr/>
        </p:nvSpPr>
        <p:spPr>
          <a:xfrm rot="16200000">
            <a:off x="9157487" y="1817572"/>
            <a:ext cx="124066" cy="1131902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300F1599-F586-4EC4-BBE4-20549DF4D964}"/>
              </a:ext>
            </a:extLst>
          </p:cNvPr>
          <p:cNvSpPr/>
          <p:nvPr/>
        </p:nvSpPr>
        <p:spPr>
          <a:xfrm rot="16200000">
            <a:off x="3903465" y="1838732"/>
            <a:ext cx="124066" cy="1131902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86523D-CF73-4783-94FB-52FB74A9CF91}"/>
              </a:ext>
            </a:extLst>
          </p:cNvPr>
          <p:cNvSpPr/>
          <p:nvPr/>
        </p:nvSpPr>
        <p:spPr>
          <a:xfrm>
            <a:off x="1196374" y="1719968"/>
            <a:ext cx="3419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interaction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D0D66A0-0311-48A2-A05F-B0700A8B26AD}"/>
              </a:ext>
            </a:extLst>
          </p:cNvPr>
          <p:cNvSpPr/>
          <p:nvPr/>
        </p:nvSpPr>
        <p:spPr>
          <a:xfrm>
            <a:off x="6655323" y="1733823"/>
            <a:ext cx="3419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interaction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93EE3632-B263-45E6-988A-F3272072D504}"/>
              </a:ext>
            </a:extLst>
          </p:cNvPr>
          <p:cNvSpPr txBox="1">
            <a:spLocks/>
          </p:cNvSpPr>
          <p:nvPr/>
        </p:nvSpPr>
        <p:spPr>
          <a:xfrm>
            <a:off x="1721841" y="2445556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EAD8AD72-C997-4E30-B3F3-6AD5D675A02A}"/>
              </a:ext>
            </a:extLst>
          </p:cNvPr>
          <p:cNvSpPr/>
          <p:nvPr/>
        </p:nvSpPr>
        <p:spPr>
          <a:xfrm rot="16200000">
            <a:off x="1895132" y="2254972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3">
            <a:extLst>
              <a:ext uri="{FF2B5EF4-FFF2-40B4-BE49-F238E27FC236}">
                <a16:creationId xmlns:a16="http://schemas.microsoft.com/office/drawing/2014/main" id="{A6D4EF34-144F-4A54-89CB-657BF609E83F}"/>
              </a:ext>
            </a:extLst>
          </p:cNvPr>
          <p:cNvSpPr txBox="1">
            <a:spLocks/>
          </p:cNvSpPr>
          <p:nvPr/>
        </p:nvSpPr>
        <p:spPr>
          <a:xfrm>
            <a:off x="7109361" y="2445557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FB0BC7B4-FAE9-4BC7-B84D-BD724ABF07B1}"/>
              </a:ext>
            </a:extLst>
          </p:cNvPr>
          <p:cNvSpPr/>
          <p:nvPr/>
        </p:nvSpPr>
        <p:spPr>
          <a:xfrm rot="16200000">
            <a:off x="7282652" y="2254973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899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30" grpId="0"/>
      <p:bldP spid="32" grpId="0" animBg="1"/>
      <p:bldP spid="36" grpId="0"/>
      <p:bldP spid="41" grpId="0"/>
      <p:bldP spid="4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1355996" y="4656094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618657C7-C771-496C-8874-35AFE6DA9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885" y="3841294"/>
            <a:ext cx="4519867" cy="809375"/>
          </a:xfrm>
        </p:spPr>
        <p:txBody>
          <a:bodyPr>
            <a:normAutofit/>
          </a:bodyPr>
          <a:lstStyle/>
          <a:p>
            <a:r>
              <a:rPr lang="en-US" sz="4400" dirty="0"/>
              <a:t>Structural context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1355996" y="3831961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E5A03F-92FA-47A4-A969-4F36B3BB719D}"/>
              </a:ext>
            </a:extLst>
          </p:cNvPr>
          <p:cNvSpPr txBox="1"/>
          <p:nvPr/>
        </p:nvSpPr>
        <p:spPr>
          <a:xfrm>
            <a:off x="220124" y="1036261"/>
            <a:ext cx="3628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What do generics tell us?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578973" y="4784574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578973" y="4073412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D2BC58-1135-4365-941A-90622B083126}"/>
              </a:ext>
            </a:extLst>
          </p:cNvPr>
          <p:cNvSpPr/>
          <p:nvPr/>
        </p:nvSpPr>
        <p:spPr>
          <a:xfrm>
            <a:off x="6468042" y="4868339"/>
            <a:ext cx="648898" cy="635995"/>
          </a:xfrm>
          <a:prstGeom prst="rect">
            <a:avLst/>
          </a:prstGeom>
          <a:solidFill>
            <a:srgbClr val="FFF9F3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88B0ED-33E4-4ED1-B3E8-4F9F564391DD}"/>
              </a:ext>
            </a:extLst>
          </p:cNvPr>
          <p:cNvSpPr/>
          <p:nvPr/>
        </p:nvSpPr>
        <p:spPr>
          <a:xfrm>
            <a:off x="6463082" y="4040155"/>
            <a:ext cx="648899" cy="639141"/>
          </a:xfrm>
          <a:prstGeom prst="rect">
            <a:avLst/>
          </a:prstGeom>
          <a:solidFill>
            <a:srgbClr val="F9FBF7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6C606A3-B9DD-4111-BB2F-40C367377888}"/>
              </a:ext>
            </a:extLst>
          </p:cNvPr>
          <p:cNvSpPr/>
          <p:nvPr/>
        </p:nvSpPr>
        <p:spPr>
          <a:xfrm flipH="1">
            <a:off x="6594011" y="4980026"/>
            <a:ext cx="415257" cy="432492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04ED7E-58C8-41BE-8EB6-F7D9DDC92C52}"/>
              </a:ext>
            </a:extLst>
          </p:cNvPr>
          <p:cNvSpPr/>
          <p:nvPr/>
        </p:nvSpPr>
        <p:spPr>
          <a:xfrm flipH="1">
            <a:off x="6589051" y="4149178"/>
            <a:ext cx="416472" cy="42335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188DDA-6AFE-42D9-B058-2A93CB811DD3}"/>
              </a:ext>
            </a:extLst>
          </p:cNvPr>
          <p:cNvSpPr txBox="1"/>
          <p:nvPr/>
        </p:nvSpPr>
        <p:spPr>
          <a:xfrm>
            <a:off x="7354885" y="4697945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</a:t>
            </a:r>
            <a:r>
              <a:rPr lang="en-US" sz="2400" b="1" dirty="0">
                <a:latin typeface="Gill Sans MT" panose="020B0502020104020203" pitchFamily="34" charset="0"/>
              </a:rPr>
              <a:t>situated in a stable external context</a:t>
            </a:r>
            <a:r>
              <a:rPr lang="en-US" sz="2400" dirty="0">
                <a:latin typeface="Gill Sans MT" panose="020B0502020104020203" pitchFamily="34" charset="0"/>
              </a:rPr>
              <a:t>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(a structural context)</a:t>
            </a:r>
            <a:r>
              <a:rPr lang="en-US" sz="2400" dirty="0">
                <a:latin typeface="Gill Sans MT" panose="020B0502020104020203" pitchFamily="34" charset="0"/>
              </a:rPr>
              <a:t> that causally produces properties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2547647" y="-264970"/>
            <a:ext cx="3915435" cy="181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Gill Sans MT" panose="020B0502020104020203" pitchFamily="34" charset="0"/>
              </a:rPr>
              <a:t>Generic language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6589051" y="409495"/>
            <a:ext cx="1787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“Dogs bark.”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A7D0F7-BCC1-485D-B2B8-71A6F7FEF579}"/>
              </a:ext>
            </a:extLst>
          </p:cNvPr>
          <p:cNvCxnSpPr>
            <a:cxnSpLocks/>
          </p:cNvCxnSpPr>
          <p:nvPr/>
        </p:nvCxnSpPr>
        <p:spPr>
          <a:xfrm flipH="1">
            <a:off x="3408220" y="1155032"/>
            <a:ext cx="939191" cy="253027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15943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240" y="1135179"/>
            <a:ext cx="8713519" cy="54459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383FC17-A13E-4342-BC10-FFF5F62E7821}"/>
              </a:ext>
            </a:extLst>
          </p:cNvPr>
          <p:cNvSpPr/>
          <p:nvPr/>
        </p:nvSpPr>
        <p:spPr>
          <a:xfrm>
            <a:off x="4027252" y="1289262"/>
            <a:ext cx="570895" cy="4508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5A08E4A-9E2B-434B-9D76-F80D9B7BD399}"/>
              </a:ext>
            </a:extLst>
          </p:cNvPr>
          <p:cNvSpPr/>
          <p:nvPr/>
        </p:nvSpPr>
        <p:spPr>
          <a:xfrm>
            <a:off x="6886158" y="1289263"/>
            <a:ext cx="570895" cy="4508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F3BE0E-D3E5-47C6-9806-C7D8BCCC7F1E}"/>
              </a:ext>
            </a:extLst>
          </p:cNvPr>
          <p:cNvSpPr/>
          <p:nvPr/>
        </p:nvSpPr>
        <p:spPr>
          <a:xfrm>
            <a:off x="220702" y="229997"/>
            <a:ext cx="119712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Formal explanations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...</a:t>
            </a:r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3541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240" y="1121324"/>
            <a:ext cx="8713519" cy="54459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F3BE0E-D3E5-47C6-9806-C7D8BCCC7F1E}"/>
              </a:ext>
            </a:extLst>
          </p:cNvPr>
          <p:cNvSpPr/>
          <p:nvPr/>
        </p:nvSpPr>
        <p:spPr>
          <a:xfrm>
            <a:off x="220702" y="229997"/>
            <a:ext cx="119712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Formal explanations…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CFC4A3-F1A6-4E4B-9F31-75876EDED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320" y="2437007"/>
            <a:ext cx="324128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1" u="none" strike="noStrike" cap="none" normalizeH="0" baseline="0" dirty="0">
                <a:ln>
                  <a:noFill/>
                </a:ln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endParaRPr kumimoji="0" lang="en-US" altLang="en-US" sz="6000" b="1" i="0" u="none" strike="noStrike" cap="none" normalizeH="0" baseline="0" dirty="0">
              <a:ln>
                <a:noFill/>
              </a:ln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6055EAB-B2B9-4A44-BA36-9D290C5105ED}"/>
              </a:ext>
            </a:extLst>
          </p:cNvPr>
          <p:cNvSpPr/>
          <p:nvPr/>
        </p:nvSpPr>
        <p:spPr>
          <a:xfrm rot="16200000">
            <a:off x="7413025" y="2411532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20B2DFF-8381-4FCE-8FC7-D7116B9D8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6572" y="3366165"/>
            <a:ext cx="736099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i="1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altLang="en-US" sz="1400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=0.12</a:t>
            </a:r>
            <a:endParaRPr kumimoji="0" lang="en-US" altLang="en-US" sz="140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3017E7CC-4410-485B-9412-24DE02A7C721}"/>
              </a:ext>
            </a:extLst>
          </p:cNvPr>
          <p:cNvSpPr/>
          <p:nvPr/>
        </p:nvSpPr>
        <p:spPr>
          <a:xfrm rot="16200000">
            <a:off x="4628260" y="3274533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123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240" y="1121324"/>
            <a:ext cx="8713519" cy="54459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F3BE0E-D3E5-47C6-9806-C7D8BCCC7F1E}"/>
              </a:ext>
            </a:extLst>
          </p:cNvPr>
          <p:cNvSpPr/>
          <p:nvPr/>
        </p:nvSpPr>
        <p:spPr>
          <a:xfrm>
            <a:off x="220702" y="229997"/>
            <a:ext cx="1197129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Formal explanations…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CFC4A3-F1A6-4E4B-9F31-75876EDED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320" y="2437007"/>
            <a:ext cx="324128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1" u="none" strike="noStrike" cap="none" normalizeH="0" baseline="0" dirty="0">
                <a:ln>
                  <a:noFill/>
                </a:ln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endParaRPr kumimoji="0" lang="en-US" altLang="en-US" sz="6000" b="1" i="0" u="none" strike="noStrike" cap="none" normalizeH="0" baseline="0" dirty="0">
              <a:ln>
                <a:noFill/>
              </a:ln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6055EAB-B2B9-4A44-BA36-9D290C5105ED}"/>
              </a:ext>
            </a:extLst>
          </p:cNvPr>
          <p:cNvSpPr/>
          <p:nvPr/>
        </p:nvSpPr>
        <p:spPr>
          <a:xfrm rot="16200000">
            <a:off x="7413025" y="2411532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20B2DFF-8381-4FCE-8FC7-D7116B9D8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6572" y="3366165"/>
            <a:ext cx="736099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i="1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altLang="en-US" sz="1400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=0.12</a:t>
            </a:r>
            <a:endParaRPr kumimoji="0" lang="en-US" altLang="en-US" sz="140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3017E7CC-4410-485B-9412-24DE02A7C721}"/>
              </a:ext>
            </a:extLst>
          </p:cNvPr>
          <p:cNvSpPr/>
          <p:nvPr/>
        </p:nvSpPr>
        <p:spPr>
          <a:xfrm rot="16200000">
            <a:off x="4628260" y="3274533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6EC45F3-4B1A-4A10-9427-D00FE1235815}"/>
              </a:ext>
            </a:extLst>
          </p:cNvPr>
          <p:cNvSpPr/>
          <p:nvPr/>
        </p:nvSpPr>
        <p:spPr>
          <a:xfrm>
            <a:off x="3356261" y="1327552"/>
            <a:ext cx="570895" cy="4508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AA06683-B11E-4949-9518-967EB9C96B07}"/>
              </a:ext>
            </a:extLst>
          </p:cNvPr>
          <p:cNvSpPr/>
          <p:nvPr/>
        </p:nvSpPr>
        <p:spPr>
          <a:xfrm>
            <a:off x="5945384" y="1327551"/>
            <a:ext cx="570895" cy="45081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368D202-FE12-49DC-AFBA-5A5F64505BF3}"/>
              </a:ext>
            </a:extLst>
          </p:cNvPr>
          <p:cNvSpPr/>
          <p:nvPr/>
        </p:nvSpPr>
        <p:spPr>
          <a:xfrm>
            <a:off x="4386373" y="1243421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(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=0.18)</a:t>
            </a:r>
          </a:p>
        </p:txBody>
      </p:sp>
    </p:spTree>
    <p:extLst>
      <p:ext uri="{BB962C8B-B14F-4D97-AF65-F5344CB8AC3E}">
        <p14:creationId xmlns:p14="http://schemas.microsoft.com/office/powerpoint/2010/main" val="1170569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240" y="1121324"/>
            <a:ext cx="8713519" cy="544594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F3BE0E-D3E5-47C6-9806-C7D8BCCC7F1E}"/>
              </a:ext>
            </a:extLst>
          </p:cNvPr>
          <p:cNvSpPr/>
          <p:nvPr/>
        </p:nvSpPr>
        <p:spPr>
          <a:xfrm>
            <a:off x="220702" y="229997"/>
            <a:ext cx="119712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Formal explanations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 tell you the category is a </a:t>
            </a:r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kind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, </a:t>
            </a:r>
            <a:b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</a:b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not necessarily that the kind has an essentialist structure?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CFCFC4A3-F1A6-4E4B-9F31-75876EDED6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17320" y="2437007"/>
            <a:ext cx="324128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1" u="none" strike="noStrike" cap="none" normalizeH="0" baseline="0" dirty="0">
                <a:ln>
                  <a:noFill/>
                </a:ln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endParaRPr kumimoji="0" lang="en-US" altLang="en-US" sz="6000" b="1" i="0" u="none" strike="noStrike" cap="none" normalizeH="0" baseline="0" dirty="0">
              <a:ln>
                <a:noFill/>
              </a:ln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6055EAB-B2B9-4A44-BA36-9D290C5105ED}"/>
              </a:ext>
            </a:extLst>
          </p:cNvPr>
          <p:cNvSpPr/>
          <p:nvPr/>
        </p:nvSpPr>
        <p:spPr>
          <a:xfrm rot="16200000">
            <a:off x="7413025" y="2411532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20B2DFF-8381-4FCE-8FC7-D7116B9D853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6572" y="3366165"/>
            <a:ext cx="736099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i="1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altLang="en-US" sz="1400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=0.12</a:t>
            </a:r>
            <a:endParaRPr kumimoji="0" lang="en-US" altLang="en-US" sz="140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3017E7CC-4410-485B-9412-24DE02A7C721}"/>
              </a:ext>
            </a:extLst>
          </p:cNvPr>
          <p:cNvSpPr/>
          <p:nvPr/>
        </p:nvSpPr>
        <p:spPr>
          <a:xfrm rot="16200000">
            <a:off x="4628260" y="3274533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954B2C-9189-4377-8121-F02B30C2B8C4}"/>
              </a:ext>
            </a:extLst>
          </p:cNvPr>
          <p:cNvSpPr/>
          <p:nvPr/>
        </p:nvSpPr>
        <p:spPr>
          <a:xfrm>
            <a:off x="4386373" y="1243421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(</a:t>
            </a:r>
            <a:r>
              <a:rPr lang="en-US" i="1" dirty="0"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=0.18)</a:t>
            </a:r>
          </a:p>
        </p:txBody>
      </p:sp>
    </p:spTree>
    <p:extLst>
      <p:ext uri="{BB962C8B-B14F-4D97-AF65-F5344CB8AC3E}">
        <p14:creationId xmlns:p14="http://schemas.microsoft.com/office/powerpoint/2010/main" val="426397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1E8D3A-C9F4-4EC0-8770-82425B07F4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548" y="1690255"/>
            <a:ext cx="6132349" cy="383271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DD14E6A-6AA0-4585-B799-366481EB7D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2844"/>
          <a:stretch/>
        </p:blipFill>
        <p:spPr>
          <a:xfrm>
            <a:off x="137160" y="1611356"/>
            <a:ext cx="5155276" cy="3946648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FD333A72-8710-44D0-9B19-E5EDBD2D969A}"/>
              </a:ext>
            </a:extLst>
          </p:cNvPr>
          <p:cNvSpPr/>
          <p:nvPr/>
        </p:nvSpPr>
        <p:spPr>
          <a:xfrm>
            <a:off x="1181623" y="1325146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Noyes &amp; Keil, 2019: study 1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8FA469B-D47F-48F7-BAE9-B4E35ABE19CE}"/>
              </a:ext>
            </a:extLst>
          </p:cNvPr>
          <p:cNvSpPr/>
          <p:nvPr/>
        </p:nvSpPr>
        <p:spPr>
          <a:xfrm>
            <a:off x="6655323" y="1325146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our study</a:t>
            </a:r>
          </a:p>
        </p:txBody>
      </p:sp>
      <p:sp>
        <p:nvSpPr>
          <p:cNvPr id="29" name="Title 3">
            <a:extLst>
              <a:ext uri="{FF2B5EF4-FFF2-40B4-BE49-F238E27FC236}">
                <a16:creationId xmlns:a16="http://schemas.microsoft.com/office/drawing/2014/main" id="{751F3744-6BAF-47DC-9FD2-837309374AF4}"/>
              </a:ext>
            </a:extLst>
          </p:cNvPr>
          <p:cNvSpPr txBox="1">
            <a:spLocks/>
          </p:cNvSpPr>
          <p:nvPr/>
        </p:nvSpPr>
        <p:spPr>
          <a:xfrm>
            <a:off x="3737314" y="1949910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99EC525D-6E33-4CAC-BBBA-3A5D8CC7E05F}"/>
              </a:ext>
            </a:extLst>
          </p:cNvPr>
          <p:cNvSpPr txBox="1">
            <a:spLocks/>
          </p:cNvSpPr>
          <p:nvPr/>
        </p:nvSpPr>
        <p:spPr>
          <a:xfrm>
            <a:off x="8980579" y="196453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32" name="Right Brace 31">
            <a:extLst>
              <a:ext uri="{FF2B5EF4-FFF2-40B4-BE49-F238E27FC236}">
                <a16:creationId xmlns:a16="http://schemas.microsoft.com/office/drawing/2014/main" id="{F9037944-ADE2-4501-BFBA-3216D0978F58}"/>
              </a:ext>
            </a:extLst>
          </p:cNvPr>
          <p:cNvSpPr/>
          <p:nvPr/>
        </p:nvSpPr>
        <p:spPr>
          <a:xfrm rot="16200000">
            <a:off x="9157487" y="1817572"/>
            <a:ext cx="124066" cy="1131902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ight Brace 33">
            <a:extLst>
              <a:ext uri="{FF2B5EF4-FFF2-40B4-BE49-F238E27FC236}">
                <a16:creationId xmlns:a16="http://schemas.microsoft.com/office/drawing/2014/main" id="{300F1599-F586-4EC4-BBE4-20549DF4D964}"/>
              </a:ext>
            </a:extLst>
          </p:cNvPr>
          <p:cNvSpPr/>
          <p:nvPr/>
        </p:nvSpPr>
        <p:spPr>
          <a:xfrm rot="16200000">
            <a:off x="3903465" y="1838732"/>
            <a:ext cx="124066" cy="1131902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586523D-CF73-4783-94FB-52FB74A9CF91}"/>
              </a:ext>
            </a:extLst>
          </p:cNvPr>
          <p:cNvSpPr/>
          <p:nvPr/>
        </p:nvSpPr>
        <p:spPr>
          <a:xfrm>
            <a:off x="1196374" y="1719968"/>
            <a:ext cx="341925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interaction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93EE3632-B263-45E6-988A-F3272072D504}"/>
              </a:ext>
            </a:extLst>
          </p:cNvPr>
          <p:cNvSpPr txBox="1">
            <a:spLocks/>
          </p:cNvSpPr>
          <p:nvPr/>
        </p:nvSpPr>
        <p:spPr>
          <a:xfrm>
            <a:off x="1721841" y="2445556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40" name="Right Brace 39">
            <a:extLst>
              <a:ext uri="{FF2B5EF4-FFF2-40B4-BE49-F238E27FC236}">
                <a16:creationId xmlns:a16="http://schemas.microsoft.com/office/drawing/2014/main" id="{EAD8AD72-C997-4E30-B3F3-6AD5D675A02A}"/>
              </a:ext>
            </a:extLst>
          </p:cNvPr>
          <p:cNvSpPr/>
          <p:nvPr/>
        </p:nvSpPr>
        <p:spPr>
          <a:xfrm rot="16200000">
            <a:off x="1895132" y="2254972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itle 3">
            <a:extLst>
              <a:ext uri="{FF2B5EF4-FFF2-40B4-BE49-F238E27FC236}">
                <a16:creationId xmlns:a16="http://schemas.microsoft.com/office/drawing/2014/main" id="{A6D4EF34-144F-4A54-89CB-657BF609E83F}"/>
              </a:ext>
            </a:extLst>
          </p:cNvPr>
          <p:cNvSpPr txBox="1">
            <a:spLocks/>
          </p:cNvSpPr>
          <p:nvPr/>
        </p:nvSpPr>
        <p:spPr>
          <a:xfrm>
            <a:off x="7109361" y="2445557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42" name="Right Brace 41">
            <a:extLst>
              <a:ext uri="{FF2B5EF4-FFF2-40B4-BE49-F238E27FC236}">
                <a16:creationId xmlns:a16="http://schemas.microsoft.com/office/drawing/2014/main" id="{FB0BC7B4-FAE9-4BC7-B84D-BD724ABF07B1}"/>
              </a:ext>
            </a:extLst>
          </p:cNvPr>
          <p:cNvSpPr/>
          <p:nvPr/>
        </p:nvSpPr>
        <p:spPr>
          <a:xfrm rot="16200000">
            <a:off x="7253606" y="2284021"/>
            <a:ext cx="132720" cy="1280508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">
            <a:extLst>
              <a:ext uri="{FF2B5EF4-FFF2-40B4-BE49-F238E27FC236}">
                <a16:creationId xmlns:a16="http://schemas.microsoft.com/office/drawing/2014/main" id="{2C84E188-F136-4298-8931-CC50E33747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2221" y="2525659"/>
            <a:ext cx="356152" cy="43088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1" u="none" strike="noStrike" cap="none" normalizeH="0" baseline="0" dirty="0">
                <a:ln>
                  <a:noFill/>
                </a:ln>
                <a:effectLst/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  <a:endParaRPr kumimoji="0" lang="en-US" altLang="en-US" sz="6000" b="1" i="0" u="none" strike="noStrike" cap="none" normalizeH="0" baseline="0" dirty="0">
              <a:ln>
                <a:noFill/>
              </a:ln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7" name="Rectangle 1">
            <a:extLst>
              <a:ext uri="{FF2B5EF4-FFF2-40B4-BE49-F238E27FC236}">
                <a16:creationId xmlns:a16="http://schemas.microsoft.com/office/drawing/2014/main" id="{CDB37FD3-DBA7-4EB6-B480-42AF185DDE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24118" y="3149147"/>
            <a:ext cx="736099" cy="21544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400" i="1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</a:t>
            </a:r>
            <a:r>
              <a:rPr lang="en-US" altLang="en-US" sz="1400" dirty="0">
                <a:solidFill>
                  <a:schemeClr val="bg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=0.12</a:t>
            </a:r>
            <a:endParaRPr kumimoji="0" lang="en-US" altLang="en-US" sz="1400" u="none" strike="noStrike" cap="none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38" name="Right Brace 37">
            <a:extLst>
              <a:ext uri="{FF2B5EF4-FFF2-40B4-BE49-F238E27FC236}">
                <a16:creationId xmlns:a16="http://schemas.microsoft.com/office/drawing/2014/main" id="{C361D936-AD40-4476-888F-3F0AC9475488}"/>
              </a:ext>
            </a:extLst>
          </p:cNvPr>
          <p:cNvSpPr/>
          <p:nvPr/>
        </p:nvSpPr>
        <p:spPr>
          <a:xfrm rot="16200000">
            <a:off x="7525806" y="3057515"/>
            <a:ext cx="132720" cy="780003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ight Brace 42">
            <a:extLst>
              <a:ext uri="{FF2B5EF4-FFF2-40B4-BE49-F238E27FC236}">
                <a16:creationId xmlns:a16="http://schemas.microsoft.com/office/drawing/2014/main" id="{4B809E6C-7352-4C32-9911-DB31EA8E13A0}"/>
              </a:ext>
            </a:extLst>
          </p:cNvPr>
          <p:cNvSpPr/>
          <p:nvPr/>
        </p:nvSpPr>
        <p:spPr>
          <a:xfrm rot="16200000">
            <a:off x="9454439" y="2549099"/>
            <a:ext cx="163151" cy="609757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572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6936C-6F1F-4D88-9A91-621E53EDE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97F451-DD78-4B81-A6D1-0E02A87342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5724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A1EAC672-62F0-4573-AF86-D45401785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2751" y="320445"/>
            <a:ext cx="8289479" cy="6217109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22798FAC-A729-4B57-99B7-D045F194D89E}"/>
              </a:ext>
            </a:extLst>
          </p:cNvPr>
          <p:cNvSpPr txBox="1">
            <a:spLocks/>
          </p:cNvSpPr>
          <p:nvPr/>
        </p:nvSpPr>
        <p:spPr>
          <a:xfrm>
            <a:off x="-96600" y="3838092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62172045-0816-4975-B65B-7F4FB32323CB}"/>
              </a:ext>
            </a:extLst>
          </p:cNvPr>
          <p:cNvSpPr txBox="1">
            <a:spLocks/>
          </p:cNvSpPr>
          <p:nvPr/>
        </p:nvSpPr>
        <p:spPr>
          <a:xfrm>
            <a:off x="1286607" y="1138630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FA7A8A4-E08C-4545-A2C9-3AAC2C04B0E2}"/>
              </a:ext>
            </a:extLst>
          </p:cNvPr>
          <p:cNvSpPr/>
          <p:nvPr/>
        </p:nvSpPr>
        <p:spPr>
          <a:xfrm>
            <a:off x="277092" y="320445"/>
            <a:ext cx="9933708" cy="2090246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3554A61-0907-4B27-B096-FF30FED23140}"/>
              </a:ext>
            </a:extLst>
          </p:cNvPr>
          <p:cNvSpPr/>
          <p:nvPr/>
        </p:nvSpPr>
        <p:spPr>
          <a:xfrm>
            <a:off x="277092" y="2410690"/>
            <a:ext cx="9933708" cy="423949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57CEA69-5A33-489C-B791-87B6531DC8AA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67975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TextBox 36">
            <a:extLst>
              <a:ext uri="{FF2B5EF4-FFF2-40B4-BE49-F238E27FC236}">
                <a16:creationId xmlns:a16="http://schemas.microsoft.com/office/drawing/2014/main" id="{7FA9E0A1-0AC2-4037-AF90-ECAE3B498EF4}"/>
              </a:ext>
            </a:extLst>
          </p:cNvPr>
          <p:cNvSpPr txBox="1"/>
          <p:nvPr/>
        </p:nvSpPr>
        <p:spPr>
          <a:xfrm>
            <a:off x="4827248" y="1077796"/>
            <a:ext cx="4569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latin typeface="Gill Sans MT" panose="020B0502020104020203" pitchFamily="34" charset="0"/>
              </a:rPr>
              <a:t>category</a:t>
            </a:r>
            <a:r>
              <a:rPr lang="en-US" sz="2400" dirty="0">
                <a:latin typeface="Gill Sans MT" panose="020B0502020104020203" pitchFamily="34" charset="0"/>
              </a:rPr>
              <a:t> is a </a:t>
            </a:r>
            <a:r>
              <a:rPr lang="en-US" sz="2400" b="1" dirty="0">
                <a:latin typeface="Gill Sans MT" panose="020B0502020104020203" pitchFamily="34" charset="0"/>
              </a:rPr>
              <a:t>kind: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rich causal structure,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high inductive potential,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shared non-accidental properties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1355996" y="4656094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</a:t>
            </a:r>
          </a:p>
        </p:txBody>
      </p:sp>
      <p:sp>
        <p:nvSpPr>
          <p:cNvPr id="17" name="Title 3">
            <a:extLst>
              <a:ext uri="{FF2B5EF4-FFF2-40B4-BE49-F238E27FC236}">
                <a16:creationId xmlns:a16="http://schemas.microsoft.com/office/drawing/2014/main" id="{618657C7-C771-496C-8874-35AFE6DA9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885" y="3841294"/>
            <a:ext cx="4519867" cy="809375"/>
          </a:xfrm>
        </p:spPr>
        <p:txBody>
          <a:bodyPr>
            <a:normAutofit/>
          </a:bodyPr>
          <a:lstStyle/>
          <a:p>
            <a:r>
              <a:rPr lang="en-US" sz="4400" dirty="0"/>
              <a:t>Structural context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1355996" y="3831961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2E5A03F-92FA-47A4-A969-4F36B3BB719D}"/>
              </a:ext>
            </a:extLst>
          </p:cNvPr>
          <p:cNvSpPr txBox="1"/>
          <p:nvPr/>
        </p:nvSpPr>
        <p:spPr>
          <a:xfrm>
            <a:off x="220124" y="1036261"/>
            <a:ext cx="36282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What do generics tell us?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578973" y="4784574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578973" y="4073412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6D2BC58-1135-4365-941A-90622B083126}"/>
              </a:ext>
            </a:extLst>
          </p:cNvPr>
          <p:cNvSpPr/>
          <p:nvPr/>
        </p:nvSpPr>
        <p:spPr>
          <a:xfrm>
            <a:off x="6468042" y="4868339"/>
            <a:ext cx="648898" cy="635995"/>
          </a:xfrm>
          <a:prstGeom prst="rect">
            <a:avLst/>
          </a:prstGeom>
          <a:solidFill>
            <a:srgbClr val="FFF9F3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188B0ED-33E4-4ED1-B3E8-4F9F564391DD}"/>
              </a:ext>
            </a:extLst>
          </p:cNvPr>
          <p:cNvSpPr/>
          <p:nvPr/>
        </p:nvSpPr>
        <p:spPr>
          <a:xfrm>
            <a:off x="6463082" y="4040155"/>
            <a:ext cx="648899" cy="639141"/>
          </a:xfrm>
          <a:prstGeom prst="rect">
            <a:avLst/>
          </a:prstGeom>
          <a:solidFill>
            <a:srgbClr val="F9FBF7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86C606A3-B9DD-4111-BB2F-40C367377888}"/>
              </a:ext>
            </a:extLst>
          </p:cNvPr>
          <p:cNvSpPr/>
          <p:nvPr/>
        </p:nvSpPr>
        <p:spPr>
          <a:xfrm flipH="1">
            <a:off x="6594011" y="4980026"/>
            <a:ext cx="415257" cy="432492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4204ED7E-58C8-41BE-8EB6-F7D9DDC92C52}"/>
              </a:ext>
            </a:extLst>
          </p:cNvPr>
          <p:cNvSpPr/>
          <p:nvPr/>
        </p:nvSpPr>
        <p:spPr>
          <a:xfrm flipH="1">
            <a:off x="6589051" y="4149178"/>
            <a:ext cx="416472" cy="42335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3188DDA-6AFE-42D9-B058-2A93CB811DD3}"/>
              </a:ext>
            </a:extLst>
          </p:cNvPr>
          <p:cNvSpPr txBox="1"/>
          <p:nvPr/>
        </p:nvSpPr>
        <p:spPr>
          <a:xfrm>
            <a:off x="7354885" y="4697945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</a:t>
            </a:r>
            <a:r>
              <a:rPr lang="en-US" sz="2400" b="1" dirty="0">
                <a:latin typeface="Gill Sans MT" panose="020B0502020104020203" pitchFamily="34" charset="0"/>
              </a:rPr>
              <a:t>situated in a stable external context</a:t>
            </a:r>
            <a:r>
              <a:rPr lang="en-US" sz="2400" dirty="0">
                <a:latin typeface="Gill Sans MT" panose="020B0502020104020203" pitchFamily="34" charset="0"/>
              </a:rPr>
              <a:t>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(a structural context)</a:t>
            </a:r>
            <a:r>
              <a:rPr lang="en-US" sz="2400" dirty="0">
                <a:latin typeface="Gill Sans MT" panose="020B0502020104020203" pitchFamily="34" charset="0"/>
              </a:rPr>
              <a:t> that causally produces properties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09D08BC4-6E9C-468C-94AB-ED17D5089C19}"/>
              </a:ext>
            </a:extLst>
          </p:cNvPr>
          <p:cNvSpPr txBox="1">
            <a:spLocks/>
          </p:cNvSpPr>
          <p:nvPr/>
        </p:nvSpPr>
        <p:spPr>
          <a:xfrm>
            <a:off x="3551053" y="1512382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4151C54A-1CD4-4E59-9B22-5A4476E20E4F}"/>
              </a:ext>
            </a:extLst>
          </p:cNvPr>
          <p:cNvCxnSpPr>
            <a:cxnSpLocks/>
          </p:cNvCxnSpPr>
          <p:nvPr/>
        </p:nvCxnSpPr>
        <p:spPr>
          <a:xfrm>
            <a:off x="4195641" y="1029756"/>
            <a:ext cx="0" cy="444956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ABAA598-7875-43C5-8285-84E25483C432}"/>
              </a:ext>
            </a:extLst>
          </p:cNvPr>
          <p:cNvSpPr txBox="1"/>
          <p:nvPr/>
        </p:nvSpPr>
        <p:spPr>
          <a:xfrm>
            <a:off x="220124" y="2703506"/>
            <a:ext cx="45694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>
                <a:latin typeface="Gill Sans MT" panose="020B0502020104020203" pitchFamily="34" charset="0"/>
              </a:rPr>
              <a:t>How is the category structured?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2547647" y="-264970"/>
            <a:ext cx="3915435" cy="18105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Gill Sans MT" panose="020B0502020104020203" pitchFamily="34" charset="0"/>
              </a:rPr>
              <a:t>Generic language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6589051" y="409495"/>
            <a:ext cx="1787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“Dogs bark.”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0841C291-C44D-423F-8A96-1F23857F6BB9}"/>
              </a:ext>
            </a:extLst>
          </p:cNvPr>
          <p:cNvCxnSpPr>
            <a:cxnSpLocks/>
          </p:cNvCxnSpPr>
          <p:nvPr/>
        </p:nvCxnSpPr>
        <p:spPr>
          <a:xfrm>
            <a:off x="5759617" y="2751223"/>
            <a:ext cx="2280965" cy="961795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D3A7D0F7-BCC1-485D-B2B8-71A6F7FEF579}"/>
              </a:ext>
            </a:extLst>
          </p:cNvPr>
          <p:cNvCxnSpPr>
            <a:cxnSpLocks/>
          </p:cNvCxnSpPr>
          <p:nvPr/>
        </p:nvCxnSpPr>
        <p:spPr>
          <a:xfrm flipH="1">
            <a:off x="3408220" y="2790135"/>
            <a:ext cx="2357304" cy="895173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804AA970-53AD-48EA-9683-869C401C53A0}"/>
              </a:ext>
            </a:extLst>
          </p:cNvPr>
          <p:cNvSpPr txBox="1"/>
          <p:nvPr/>
        </p:nvSpPr>
        <p:spPr>
          <a:xfrm>
            <a:off x="8573507" y="1077796"/>
            <a:ext cx="36204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property </a:t>
            </a: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Gill Sans MT" panose="020B0502020104020203" pitchFamily="34" charset="0"/>
                <a:ea typeface="Cambria" panose="02040503050406030204" pitchFamily="18" charset="0"/>
              </a:rPr>
              <a:t>is non-accidentally related to category’s causal structure </a:t>
            </a:r>
            <a:endParaRPr lang="en-US" sz="2400" i="1" dirty="0">
              <a:solidFill>
                <a:schemeClr val="bg1">
                  <a:lumMod val="75000"/>
                </a:schemeClr>
              </a:solidFill>
              <a:latin typeface="Gill Sans MT" panose="020B0502020104020203" pitchFamily="34" charset="0"/>
              <a:ea typeface="Cambria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61179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1EC3309-E0EE-4A1A-938D-75112A8CB6E8}"/>
              </a:ext>
            </a:extLst>
          </p:cNvPr>
          <p:cNvSpPr/>
          <p:nvPr/>
        </p:nvSpPr>
        <p:spPr>
          <a:xfrm>
            <a:off x="2058179" y="763871"/>
            <a:ext cx="86868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I am going to tell you about an island far away. On this island, there live lots of different people. I am going to tell you about one group of people on the island: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! Let's meet some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4" name="Picture 3" descr="A body of water&#10;&#10;Description automatically generated">
            <a:extLst>
              <a:ext uri="{FF2B5EF4-FFF2-40B4-BE49-F238E27FC236}">
                <a16:creationId xmlns:a16="http://schemas.microsoft.com/office/drawing/2014/main" id="{B3F44AAA-9521-4CF7-8FAF-0216987992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185" y="2195851"/>
            <a:ext cx="6699594" cy="3797495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10EB26C-C2EE-4A53-9365-ADD51B79F1F5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~100 adults (MTurk)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4269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709FA5D8-59B2-4DED-A2ED-F39348B0D207}"/>
              </a:ext>
            </a:extLst>
          </p:cNvPr>
          <p:cNvSpPr txBox="1">
            <a:spLocks/>
          </p:cNvSpPr>
          <p:nvPr/>
        </p:nvSpPr>
        <p:spPr>
          <a:xfrm>
            <a:off x="6235324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927E28-5A9D-4E55-AD59-D25DFB3FF2A6}"/>
              </a:ext>
            </a:extLst>
          </p:cNvPr>
          <p:cNvSpPr txBox="1"/>
          <p:nvPr/>
        </p:nvSpPr>
        <p:spPr>
          <a:xfrm>
            <a:off x="8051124" y="444680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E5C40F-0A52-4500-9211-23CF23216874}"/>
              </a:ext>
            </a:extLst>
          </p:cNvPr>
          <p:cNvSpPr/>
          <p:nvPr/>
        </p:nvSpPr>
        <p:spPr>
          <a:xfrm>
            <a:off x="408231" y="1106207"/>
            <a:ext cx="568776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love to eat flowers. </a:t>
            </a:r>
          </a:p>
          <a:p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have striped hair on the back of their head. 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ED264D-CCD9-4733-9B87-64600A90E95B}"/>
              </a:ext>
            </a:extLst>
          </p:cNvPr>
          <p:cNvSpPr/>
          <p:nvPr/>
        </p:nvSpPr>
        <p:spPr>
          <a:xfrm>
            <a:off x="6235324" y="110620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loves to eat flowers. 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has stripes under her hair.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6" name="Picture 5" descr="A group of people standing on a beach&#10;&#10;Description automatically generated">
            <a:extLst>
              <a:ext uri="{FF2B5EF4-FFF2-40B4-BE49-F238E27FC236}">
                <a16:creationId xmlns:a16="http://schemas.microsoft.com/office/drawing/2014/main" id="{00256224-B402-42B0-B0C6-E6CAF5C933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8903" y="2341419"/>
            <a:ext cx="6394717" cy="3626310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5E43B71F-FF30-444F-AFEF-2BADCB0E3AF4}"/>
              </a:ext>
            </a:extLst>
          </p:cNvPr>
          <p:cNvSpPr txBox="1">
            <a:spLocks/>
          </p:cNvSpPr>
          <p:nvPr/>
        </p:nvSpPr>
        <p:spPr>
          <a:xfrm>
            <a:off x="408231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86CB7B-0401-4F20-AA1F-D8996CD3688F}"/>
              </a:ext>
            </a:extLst>
          </p:cNvPr>
          <p:cNvSpPr txBox="1"/>
          <p:nvPr/>
        </p:nvSpPr>
        <p:spPr>
          <a:xfrm>
            <a:off x="2505602" y="444680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886BA0-E0F8-489F-B17C-A8BFAA11CC29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555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709FA5D8-59B2-4DED-A2ED-F39348B0D207}"/>
              </a:ext>
            </a:extLst>
          </p:cNvPr>
          <p:cNvSpPr txBox="1">
            <a:spLocks/>
          </p:cNvSpPr>
          <p:nvPr/>
        </p:nvSpPr>
        <p:spPr>
          <a:xfrm>
            <a:off x="6235324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927E28-5A9D-4E55-AD59-D25DFB3FF2A6}"/>
              </a:ext>
            </a:extLst>
          </p:cNvPr>
          <p:cNvSpPr txBox="1"/>
          <p:nvPr/>
        </p:nvSpPr>
        <p:spPr>
          <a:xfrm>
            <a:off x="8051124" y="444680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FE5C40F-0A52-4500-9211-23CF23216874}"/>
              </a:ext>
            </a:extLst>
          </p:cNvPr>
          <p:cNvSpPr/>
          <p:nvPr/>
        </p:nvSpPr>
        <p:spPr>
          <a:xfrm>
            <a:off x="408231" y="1106207"/>
            <a:ext cx="609600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wrap their babies in orange blankets. </a:t>
            </a:r>
          </a:p>
          <a:p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Zarpies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sleep in tall trees.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3ED264D-CCD9-4733-9B87-64600A90E95B}"/>
              </a:ext>
            </a:extLst>
          </p:cNvPr>
          <p:cNvSpPr/>
          <p:nvPr/>
        </p:nvSpPr>
        <p:spPr>
          <a:xfrm>
            <a:off x="6235324" y="1106206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wraps her baby in orange blankets. </a:t>
            </a:r>
          </a:p>
          <a:p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This </a:t>
            </a:r>
            <a:r>
              <a:rPr lang="en-US" sz="2400" dirty="0" err="1">
                <a:solidFill>
                  <a:srgbClr val="404040"/>
                </a:solidFill>
                <a:latin typeface="Gill Sans MT" panose="020B0502020104020203" pitchFamily="34" charset="0"/>
              </a:rPr>
              <a:t>Zarpie</a:t>
            </a:r>
            <a:r>
              <a:rPr lang="en-US" sz="2400" dirty="0">
                <a:solidFill>
                  <a:srgbClr val="404040"/>
                </a:solidFill>
                <a:latin typeface="Gill Sans MT" panose="020B0502020104020203" pitchFamily="34" charset="0"/>
              </a:rPr>
              <a:t> sleeps in tall trees.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pic>
        <p:nvPicPr>
          <p:cNvPr id="8" name="Picture 7" descr="A person standing next to a forest&#10;&#10;Description automatically generated">
            <a:extLst>
              <a:ext uri="{FF2B5EF4-FFF2-40B4-BE49-F238E27FC236}">
                <a16:creationId xmlns:a16="http://schemas.microsoft.com/office/drawing/2014/main" id="{2F880916-47C5-4157-992B-A36932B67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1832" y="2386748"/>
            <a:ext cx="6661492" cy="3753043"/>
          </a:xfrm>
          <a:prstGeom prst="rect">
            <a:avLst/>
          </a:prstGeom>
        </p:spPr>
      </p:pic>
      <p:sp>
        <p:nvSpPr>
          <p:cNvPr id="14" name="Title 3">
            <a:extLst>
              <a:ext uri="{FF2B5EF4-FFF2-40B4-BE49-F238E27FC236}">
                <a16:creationId xmlns:a16="http://schemas.microsoft.com/office/drawing/2014/main" id="{AD8D45A5-4760-422D-86D8-63312A243F5E}"/>
              </a:ext>
            </a:extLst>
          </p:cNvPr>
          <p:cNvSpPr txBox="1">
            <a:spLocks/>
          </p:cNvSpPr>
          <p:nvPr/>
        </p:nvSpPr>
        <p:spPr>
          <a:xfrm>
            <a:off x="408231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D570E3E-09E9-4B14-8178-67DF031B201B}"/>
              </a:ext>
            </a:extLst>
          </p:cNvPr>
          <p:cNvSpPr txBox="1"/>
          <p:nvPr/>
        </p:nvSpPr>
        <p:spPr>
          <a:xfrm>
            <a:off x="2505602" y="444680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D109136-3B0B-4220-B50A-0A73D13D4A45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062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408231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2505602" y="444680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709FA5D8-59B2-4DED-A2ED-F39348B0D207}"/>
              </a:ext>
            </a:extLst>
          </p:cNvPr>
          <p:cNvSpPr txBox="1">
            <a:spLocks/>
          </p:cNvSpPr>
          <p:nvPr/>
        </p:nvSpPr>
        <p:spPr>
          <a:xfrm>
            <a:off x="6235324" y="32502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927E28-5A9D-4E55-AD59-D25DFB3FF2A6}"/>
              </a:ext>
            </a:extLst>
          </p:cNvPr>
          <p:cNvSpPr txBox="1"/>
          <p:nvPr/>
        </p:nvSpPr>
        <p:spPr>
          <a:xfrm>
            <a:off x="8051124" y="444680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50D15E6-1D78-4CF0-B618-FB04218C1A44}"/>
              </a:ext>
            </a:extLst>
          </p:cNvPr>
          <p:cNvSpPr/>
          <p:nvPr/>
        </p:nvSpPr>
        <p:spPr>
          <a:xfrm>
            <a:off x="696949" y="2531106"/>
            <a:ext cx="6096000" cy="36856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love to eat flowers.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have striped hair on the back of their head.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can bounce a ball on their heads. </a:t>
            </a:r>
            <a:b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</a:br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like to sing.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climb tall fences.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flap their arms when they are happy.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have freckles on their feet.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hop over puddles.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783BC88-022F-4BBF-AC08-EFCE8A547761}"/>
              </a:ext>
            </a:extLst>
          </p:cNvPr>
          <p:cNvSpPr/>
          <p:nvPr/>
        </p:nvSpPr>
        <p:spPr>
          <a:xfrm>
            <a:off x="6553199" y="2533609"/>
            <a:ext cx="6096000" cy="353173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hate walking in the mud.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draw stars on their knees.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can flip in the air.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are scared of ladybugs.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hate ice cream.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chase shadows.</a:t>
            </a:r>
          </a:p>
          <a:p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wrap their babies in orange blankets.</a:t>
            </a:r>
          </a:p>
          <a:p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sleep in tall trees.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3AFBBF7-0156-48A2-93E8-4DEBEE43AE5B}"/>
              </a:ext>
            </a:extLst>
          </p:cNvPr>
          <p:cNvSpPr/>
          <p:nvPr/>
        </p:nvSpPr>
        <p:spPr>
          <a:xfrm>
            <a:off x="2674620" y="1354228"/>
            <a:ext cx="6096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16 properties presented in pairs </a:t>
            </a:r>
            <a:b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</a:br>
            <a:r>
              <a:rPr lang="en-US" sz="2400" dirty="0">
                <a:latin typeface="Gill Sans MT" panose="020B0502020104020203" pitchFamily="34" charset="0"/>
                <a:cs typeface="Times New Roman" panose="02020603050405020304" pitchFamily="18" charset="0"/>
              </a:rPr>
              <a:t>with accompanying pictures of 2 </a:t>
            </a:r>
            <a:r>
              <a:rPr lang="en-US" sz="2400" dirty="0" err="1">
                <a:latin typeface="Gill Sans MT" panose="020B0502020104020203" pitchFamily="34" charset="0"/>
                <a:cs typeface="Times New Roman" panose="02020603050405020304" pitchFamily="18" charset="0"/>
              </a:rPr>
              <a:t>Zarpies</a:t>
            </a:r>
            <a:endParaRPr lang="en-US" sz="1050" dirty="0">
              <a:latin typeface="Gill Sans MT" panose="020B05020201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D717777-1ED5-4322-9FDB-A950E1842FD1}"/>
              </a:ext>
            </a:extLst>
          </p:cNvPr>
          <p:cNvSpPr/>
          <p:nvPr/>
        </p:nvSpPr>
        <p:spPr>
          <a:xfrm>
            <a:off x="137159" y="6429369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6517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5004566-2267-4814-AC3B-5A34B00E60B0}"/>
              </a:ext>
            </a:extLst>
          </p:cNvPr>
          <p:cNvSpPr txBox="1"/>
          <p:nvPr/>
        </p:nvSpPr>
        <p:spPr>
          <a:xfrm>
            <a:off x="7656044" y="1930167"/>
            <a:ext cx="393657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natural kind and possesses an </a:t>
            </a:r>
            <a:br>
              <a:rPr lang="en-US" sz="2400" b="1" dirty="0">
                <a:latin typeface="Gill Sans MT" panose="020B0502020104020203" pitchFamily="34" charset="0"/>
              </a:rPr>
            </a:br>
            <a:r>
              <a:rPr lang="en-US" sz="2400" b="1" dirty="0">
                <a:latin typeface="Gill Sans MT" panose="020B0502020104020203" pitchFamily="34" charset="0"/>
              </a:rPr>
              <a:t>internal essence </a:t>
            </a:r>
            <a:r>
              <a:rPr lang="en-US" sz="2400" dirty="0">
                <a:latin typeface="Gill Sans MT" panose="020B0502020104020203" pitchFamily="34" charset="0"/>
              </a:rPr>
              <a:t>that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causally produces properties</a:t>
            </a: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C3D72194-75F3-4435-9400-D6D9760E534F}"/>
              </a:ext>
            </a:extLst>
          </p:cNvPr>
          <p:cNvSpPr txBox="1">
            <a:spLocks/>
          </p:cNvSpPr>
          <p:nvPr/>
        </p:nvSpPr>
        <p:spPr>
          <a:xfrm>
            <a:off x="7656044" y="1108747"/>
            <a:ext cx="323935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Essentialism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237CED84-100B-470E-B52A-0949CCC929DC}"/>
              </a:ext>
            </a:extLst>
          </p:cNvPr>
          <p:cNvSpPr/>
          <p:nvPr/>
        </p:nvSpPr>
        <p:spPr>
          <a:xfrm flipH="1">
            <a:off x="6879021" y="2130568"/>
            <a:ext cx="599645" cy="624533"/>
          </a:xfrm>
          <a:prstGeom prst="roundRect">
            <a:avLst/>
          </a:prstGeom>
          <a:solidFill>
            <a:srgbClr val="FFEEDD"/>
          </a:solidFill>
          <a:ln>
            <a:solidFill>
              <a:srgbClr val="C092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DCBA1390-F18E-4608-9346-9123F485D760}"/>
              </a:ext>
            </a:extLst>
          </p:cNvPr>
          <p:cNvSpPr/>
          <p:nvPr/>
        </p:nvSpPr>
        <p:spPr>
          <a:xfrm flipH="1">
            <a:off x="6879021" y="1419406"/>
            <a:ext cx="614380" cy="624533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Gill Sans MT" panose="020B0502020104020203" pitchFamily="34" charset="0"/>
            </a:endParaRP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09D08BC4-6E9C-468C-94AB-ED17D5089C19}"/>
              </a:ext>
            </a:extLst>
          </p:cNvPr>
          <p:cNvSpPr txBox="1">
            <a:spLocks/>
          </p:cNvSpPr>
          <p:nvPr/>
        </p:nvSpPr>
        <p:spPr>
          <a:xfrm>
            <a:off x="380637" y="1108747"/>
            <a:ext cx="1689521" cy="818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Kind</a:t>
            </a:r>
          </a:p>
        </p:txBody>
      </p:sp>
      <p:sp>
        <p:nvSpPr>
          <p:cNvPr id="30" name="Title 3">
            <a:extLst>
              <a:ext uri="{FF2B5EF4-FFF2-40B4-BE49-F238E27FC236}">
                <a16:creationId xmlns:a16="http://schemas.microsoft.com/office/drawing/2014/main" id="{2D025A61-B8A8-49C3-8A97-A99939EDD85B}"/>
              </a:ext>
            </a:extLst>
          </p:cNvPr>
          <p:cNvSpPr txBox="1">
            <a:spLocks/>
          </p:cNvSpPr>
          <p:nvPr/>
        </p:nvSpPr>
        <p:spPr>
          <a:xfrm>
            <a:off x="2457823" y="244830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Generic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67A44AF-2615-4AF4-9305-AF433E96E3AD}"/>
              </a:ext>
            </a:extLst>
          </p:cNvPr>
          <p:cNvSpPr txBox="1"/>
          <p:nvPr/>
        </p:nvSpPr>
        <p:spPr>
          <a:xfrm>
            <a:off x="4555194" y="315937"/>
            <a:ext cx="16049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Zarpies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FA9E0A1-0AC2-4037-AF90-ECAE3B498EF4}"/>
              </a:ext>
            </a:extLst>
          </p:cNvPr>
          <p:cNvSpPr txBox="1"/>
          <p:nvPr/>
        </p:nvSpPr>
        <p:spPr>
          <a:xfrm>
            <a:off x="377722" y="1930167"/>
            <a:ext cx="45694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Gill Sans MT" panose="020B0502020104020203" pitchFamily="34" charset="0"/>
              </a:rPr>
              <a:t>category is a </a:t>
            </a:r>
            <a:r>
              <a:rPr lang="en-US" sz="2400" b="1" dirty="0">
                <a:latin typeface="Gill Sans MT" panose="020B0502020104020203" pitchFamily="34" charset="0"/>
              </a:rPr>
              <a:t>kind:</a:t>
            </a:r>
          </a:p>
          <a:p>
            <a:r>
              <a:rPr lang="en-US" sz="2400" dirty="0">
                <a:latin typeface="Gill Sans MT" panose="020B0502020104020203" pitchFamily="34" charset="0"/>
              </a:rPr>
              <a:t>rich causal structure,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high inductive potential, </a:t>
            </a:r>
            <a:br>
              <a:rPr lang="en-US" sz="2400" dirty="0">
                <a:latin typeface="Gill Sans MT" panose="020B0502020104020203" pitchFamily="34" charset="0"/>
              </a:rPr>
            </a:br>
            <a:r>
              <a:rPr lang="en-US" sz="2400" dirty="0">
                <a:latin typeface="Gill Sans MT" panose="020B0502020104020203" pitchFamily="34" charset="0"/>
              </a:rPr>
              <a:t>shared non-accidental properties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FC895C-307E-444E-83C5-A07CB9ED6C3F}"/>
              </a:ext>
            </a:extLst>
          </p:cNvPr>
          <p:cNvSpPr/>
          <p:nvPr/>
        </p:nvSpPr>
        <p:spPr>
          <a:xfrm>
            <a:off x="221673" y="3625104"/>
            <a:ext cx="6147044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Underneath superficial similarities and differences, all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are basically the same. </a:t>
            </a:r>
          </a:p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Individual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very little in common.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someone tells you a fact about an individual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that fact is very likely true of other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 well.</a:t>
            </a:r>
          </a:p>
          <a:p>
            <a:pPr marL="342900" indent="-342900">
              <a:buAutoNum type="arabicPeriod"/>
            </a:pP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some properties that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have, it makes sense to say: “This person has that property because it is a </a:t>
            </a:r>
            <a:r>
              <a:rPr lang="en-US" sz="2000" dirty="0" err="1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.”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3919CF8-0A19-4022-8A61-4EA8EA92275C}"/>
              </a:ext>
            </a:extLst>
          </p:cNvPr>
          <p:cNvSpPr/>
          <p:nvPr/>
        </p:nvSpPr>
        <p:spPr>
          <a:xfrm>
            <a:off x="6368716" y="3625104"/>
            <a:ext cx="5740850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36550" indent="-336550">
              <a:buAutoNum type="arabicPeriod"/>
            </a:pP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have internal or microscopic properties that cause their characteristic appearance and behavior.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category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 invented by people.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boundary between the category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non-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something decided by people.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(reversed)</a:t>
            </a:r>
          </a:p>
          <a:p>
            <a:pPr marL="336550" indent="-336550">
              <a:buAutoNum type="arabicPeriod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can never change into a non-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Zarpie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Switched-at-birth</a:t>
            </a:r>
          </a:p>
        </p:txBody>
      </p:sp>
      <p:sp>
        <p:nvSpPr>
          <p:cNvPr id="39" name="Title 3">
            <a:extLst>
              <a:ext uri="{FF2B5EF4-FFF2-40B4-BE49-F238E27FC236}">
                <a16:creationId xmlns:a16="http://schemas.microsoft.com/office/drawing/2014/main" id="{709FA5D8-59B2-4DED-A2ED-F39348B0D207}"/>
              </a:ext>
            </a:extLst>
          </p:cNvPr>
          <p:cNvSpPr txBox="1">
            <a:spLocks/>
          </p:cNvSpPr>
          <p:nvPr/>
        </p:nvSpPr>
        <p:spPr>
          <a:xfrm>
            <a:off x="6879021" y="235379"/>
            <a:ext cx="2489365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>
                <a:latin typeface="Gill Sans MT" panose="020B0502020104020203" pitchFamily="34" charset="0"/>
              </a:rPr>
              <a:t>Specific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4927E28-5A9D-4E55-AD59-D25DFB3FF2A6}"/>
              </a:ext>
            </a:extLst>
          </p:cNvPr>
          <p:cNvSpPr txBox="1"/>
          <p:nvPr/>
        </p:nvSpPr>
        <p:spPr>
          <a:xfrm>
            <a:off x="8694821" y="306486"/>
            <a:ext cx="21098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“This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</a:rPr>
              <a:t>Zarpie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</a:rPr>
              <a:t>…”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E91C46E-A8B2-4299-B5D5-FF554B1DE147}"/>
              </a:ext>
            </a:extLst>
          </p:cNvPr>
          <p:cNvSpPr/>
          <p:nvPr/>
        </p:nvSpPr>
        <p:spPr>
          <a:xfrm>
            <a:off x="82434" y="6457890"/>
            <a:ext cx="19329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accent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Child measures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92CB4E1-6A74-4DC7-9D8E-6C271EFA30D9}"/>
              </a:ext>
            </a:extLst>
          </p:cNvPr>
          <p:cNvCxnSpPr>
            <a:cxnSpLocks/>
          </p:cNvCxnSpPr>
          <p:nvPr/>
        </p:nvCxnSpPr>
        <p:spPr>
          <a:xfrm flipH="1">
            <a:off x="1260862" y="563550"/>
            <a:ext cx="1046510" cy="385767"/>
          </a:xfrm>
          <a:prstGeom prst="straightConnector1">
            <a:avLst/>
          </a:prstGeom>
          <a:ln w="508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A8C9461C-D301-4C7D-882C-864829716DAA}"/>
              </a:ext>
            </a:extLst>
          </p:cNvPr>
          <p:cNvCxnSpPr>
            <a:cxnSpLocks/>
          </p:cNvCxnSpPr>
          <p:nvPr/>
        </p:nvCxnSpPr>
        <p:spPr>
          <a:xfrm>
            <a:off x="4535957" y="939829"/>
            <a:ext cx="1779433" cy="703456"/>
          </a:xfrm>
          <a:prstGeom prst="straightConnector1">
            <a:avLst/>
          </a:prstGeom>
          <a:ln w="31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4949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B132D7-48F7-43CD-8B41-295806055A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5734" y="1224607"/>
            <a:ext cx="9147887" cy="540339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F6ED8B02-E1F7-4B69-A8D0-3D45E80B3961}"/>
              </a:ext>
            </a:extLst>
          </p:cNvPr>
          <p:cNvSpPr/>
          <p:nvPr/>
        </p:nvSpPr>
        <p:spPr>
          <a:xfrm>
            <a:off x="137159" y="6028613"/>
            <a:ext cx="231006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 MT" panose="020B0502020104020203" pitchFamily="34" charset="0"/>
              </a:rPr>
              <a:t>e</a:t>
            </a:r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rror bars = 95% CIs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A51FC0-89BC-427D-B5FF-B47959CB550F}"/>
              </a:ext>
            </a:extLst>
          </p:cNvPr>
          <p:cNvSpPr/>
          <p:nvPr/>
        </p:nvSpPr>
        <p:spPr>
          <a:xfrm>
            <a:off x="220702" y="229997"/>
            <a:ext cx="119712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Generics tell you the category is a </a:t>
            </a:r>
            <a:r>
              <a:rPr lang="en-US" sz="2800" b="1" dirty="0">
                <a:solidFill>
                  <a:srgbClr val="000000"/>
                </a:solidFill>
                <a:latin typeface="Gill Sans MT" panose="020B0502020104020203" pitchFamily="34" charset="0"/>
              </a:rPr>
              <a:t>kind</a:t>
            </a: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, </a:t>
            </a:r>
            <a:b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</a:br>
            <a:r>
              <a:rPr lang="en-US" sz="2800" dirty="0">
                <a:solidFill>
                  <a:srgbClr val="000000"/>
                </a:solidFill>
                <a:latin typeface="Gill Sans MT" panose="020B0502020104020203" pitchFamily="34" charset="0"/>
              </a:rPr>
              <a:t>not necessarily that the kind has an essentialist structure.</a:t>
            </a:r>
            <a:endParaRPr lang="en-US" sz="2400" dirty="0">
              <a:latin typeface="Gill Sans MT" panose="020B0502020104020203" pitchFamily="34" charset="0"/>
            </a:endParaRPr>
          </a:p>
        </p:txBody>
      </p:sp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EB76745D-A4DB-4E6A-BAF3-48EFC885E8A3}"/>
              </a:ext>
            </a:extLst>
          </p:cNvPr>
          <p:cNvSpPr txBox="1">
            <a:spLocks/>
          </p:cNvSpPr>
          <p:nvPr/>
        </p:nvSpPr>
        <p:spPr>
          <a:xfrm>
            <a:off x="5486400" y="6456648"/>
            <a:ext cx="6568441" cy="396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85000"/>
              </a:lnSpc>
              <a:spcBef>
                <a:spcPts val="13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7472" indent="-3429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4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48640" indent="-54864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2000" i="1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22960" indent="-82296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97280" indent="-109728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4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6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800000" indent="-228600" algn="l" defTabSz="914400" rtl="0" eaLnBrk="1" latinLnBrk="0" hangingPunct="1">
              <a:lnSpc>
                <a:spcPct val="85000"/>
              </a:lnSpc>
              <a:spcBef>
                <a:spcPts val="600"/>
              </a:spcBef>
              <a:buFont typeface="Arial" pitchFamily="34" charset="0"/>
              <a:buChar char=" 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1800" dirty="0">
                <a:latin typeface="Gill Sans MT" panose="020B0502020104020203" pitchFamily="34" charset="0"/>
              </a:rPr>
              <a:t>Noyes &amp; Keil, 2019, study 1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E76BC48-B36B-4D52-904E-CE4EF9CA94D0}"/>
              </a:ext>
            </a:extLst>
          </p:cNvPr>
          <p:cNvSpPr/>
          <p:nvPr/>
        </p:nvSpPr>
        <p:spPr>
          <a:xfrm>
            <a:off x="137159" y="6428723"/>
            <a:ext cx="383909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Gill Sans MT" panose="020B0502020104020203" pitchFamily="34" charset="0"/>
              </a:rPr>
              <a:t>n = ~50 adults (MTurk) per condition</a:t>
            </a:r>
            <a:endParaRPr lang="en-US" sz="1600" dirty="0">
              <a:latin typeface="Gill Sans MT" panose="020B0502020104020203" pitchFamily="34" charset="0"/>
            </a:endParaRPr>
          </a:p>
        </p:txBody>
      </p:sp>
      <p:sp>
        <p:nvSpPr>
          <p:cNvPr id="11" name="Title 3">
            <a:extLst>
              <a:ext uri="{FF2B5EF4-FFF2-40B4-BE49-F238E27FC236}">
                <a16:creationId xmlns:a16="http://schemas.microsoft.com/office/drawing/2014/main" id="{4F685674-D6B6-4CE7-A4A1-40A7BE6805B9}"/>
              </a:ext>
            </a:extLst>
          </p:cNvPr>
          <p:cNvSpPr txBox="1">
            <a:spLocks/>
          </p:cNvSpPr>
          <p:nvPr/>
        </p:nvSpPr>
        <p:spPr>
          <a:xfrm>
            <a:off x="6383532" y="199147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**</a:t>
            </a:r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3BCD530A-8523-4FAD-946C-6D6F83638714}"/>
              </a:ext>
            </a:extLst>
          </p:cNvPr>
          <p:cNvSpPr/>
          <p:nvPr/>
        </p:nvSpPr>
        <p:spPr>
          <a:xfrm rot="16200000">
            <a:off x="6546542" y="1739014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4B4F93-12DF-42C3-BBD2-5445BEE03CBE}"/>
              </a:ext>
            </a:extLst>
          </p:cNvPr>
          <p:cNvSpPr/>
          <p:nvPr/>
        </p:nvSpPr>
        <p:spPr>
          <a:xfrm>
            <a:off x="3578459" y="1365309"/>
            <a:ext cx="341925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Helvetica" panose="020B0604020202020204" pitchFamily="34" charset="0"/>
                <a:cs typeface="Helvetica" panose="020B0604020202020204" pitchFamily="34" charset="0"/>
              </a:rPr>
              <a:t>condition * measure interaction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AAF397F1-6E84-4229-8A32-2A07C0631EF3}"/>
              </a:ext>
            </a:extLst>
          </p:cNvPr>
          <p:cNvSpPr txBox="1">
            <a:spLocks/>
          </p:cNvSpPr>
          <p:nvPr/>
        </p:nvSpPr>
        <p:spPr>
          <a:xfrm>
            <a:off x="3612624" y="2727363"/>
            <a:ext cx="477882" cy="700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5400" kern="1200" spc="-12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>
                <a:solidFill>
                  <a:schemeClr val="tx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*</a:t>
            </a:r>
          </a:p>
        </p:txBody>
      </p:sp>
      <p:sp>
        <p:nvSpPr>
          <p:cNvPr id="15" name="Right Brace 14">
            <a:extLst>
              <a:ext uri="{FF2B5EF4-FFF2-40B4-BE49-F238E27FC236}">
                <a16:creationId xmlns:a16="http://schemas.microsoft.com/office/drawing/2014/main" id="{AAB40CBB-3D19-4C99-95C6-EEE251742585}"/>
              </a:ext>
            </a:extLst>
          </p:cNvPr>
          <p:cNvSpPr/>
          <p:nvPr/>
        </p:nvSpPr>
        <p:spPr>
          <a:xfrm rot="16200000">
            <a:off x="3775634" y="2474904"/>
            <a:ext cx="151862" cy="1357745"/>
          </a:xfrm>
          <a:prstGeom prst="rightBrac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59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</p:bldLst>
  </p:timing>
</p:sld>
</file>

<file path=ppt/theme/theme1.xml><?xml version="1.0" encoding="utf-8"?>
<a:theme xmlns:a="http://schemas.openxmlformats.org/drawingml/2006/main" name="Metropolitan">
  <a:themeElements>
    <a:clrScheme name="Metropolitan">
      <a:dk1>
        <a:sysClr val="windowText" lastClr="000000"/>
      </a:dk1>
      <a:lt1>
        <a:sysClr val="window" lastClr="FFFFFF"/>
      </a:lt1>
      <a:dk2>
        <a:srgbClr val="162F33"/>
      </a:dk2>
      <a:lt2>
        <a:srgbClr val="EAF0E0"/>
      </a:lt2>
      <a:accent1>
        <a:srgbClr val="50B4C8"/>
      </a:accent1>
      <a:accent2>
        <a:srgbClr val="A8B97F"/>
      </a:accent2>
      <a:accent3>
        <a:srgbClr val="9B9256"/>
      </a:accent3>
      <a:accent4>
        <a:srgbClr val="657689"/>
      </a:accent4>
      <a:accent5>
        <a:srgbClr val="7A855D"/>
      </a:accent5>
      <a:accent6>
        <a:srgbClr val="84AC9D"/>
      </a:accent6>
      <a:hlink>
        <a:srgbClr val="2370CD"/>
      </a:hlink>
      <a:folHlink>
        <a:srgbClr val="877589"/>
      </a:folHlink>
    </a:clrScheme>
    <a:fontScheme name="Metropolita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Metropolita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00000"/>
                <a:lumMod val="110000"/>
              </a:schemeClr>
            </a:gs>
            <a:gs pos="50000">
              <a:schemeClr val="phClr">
                <a:tint val="75000"/>
                <a:satMod val="101000"/>
                <a:lumMod val="105000"/>
              </a:schemeClr>
            </a:gs>
            <a:gs pos="100000">
              <a:schemeClr val="phClr">
                <a:tint val="82000"/>
                <a:satMod val="104000"/>
                <a:lumMod val="105000"/>
              </a:schemeClr>
            </a:gs>
          </a:gsLst>
          <a:lin ang="27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0000"/>
                <a:lumMod val="100000"/>
              </a:schemeClr>
            </a:gs>
            <a:gs pos="100000">
              <a:schemeClr val="phClr">
                <a:shade val="80000"/>
                <a:satMod val="100000"/>
                <a:lumMod val="99000"/>
              </a:schemeClr>
            </a:gs>
          </a:gsLst>
          <a:lin ang="27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solidFill>
          <a:schemeClr val="phClr">
            <a:shade val="95000"/>
            <a:satMod val="17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tropolitan" id="{4C5440D6-04D2-4954-96CF-F251137069B2}" vid="{79CFCA13-9412-4290-BB4B-85112F88857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TM03457491[[fn=Metropolitan]]</Template>
  <TotalTime>18238</TotalTime>
  <Words>2129</Words>
  <Application>Microsoft Office PowerPoint</Application>
  <PresentationFormat>Widescreen</PresentationFormat>
  <Paragraphs>321</Paragraphs>
  <Slides>26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4" baseType="lpstr">
      <vt:lpstr>Arial</vt:lpstr>
      <vt:lpstr>Calibri</vt:lpstr>
      <vt:lpstr>Calibri Light</vt:lpstr>
      <vt:lpstr>Cambria</vt:lpstr>
      <vt:lpstr>Gill Sans MT</vt:lpstr>
      <vt:lpstr>Helvetica</vt:lpstr>
      <vt:lpstr>Times New Roman</vt:lpstr>
      <vt:lpstr>Metropolitan</vt:lpstr>
      <vt:lpstr>Marianna Zhang</vt:lpstr>
      <vt:lpstr>Structural context</vt:lpstr>
      <vt:lpstr>Structural context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Structural context</vt:lpstr>
      <vt:lpstr>Do formal explanations  work like generics?</vt:lpstr>
      <vt:lpstr>Structural context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FYP</dc:title>
  <dc:creator>Marianna</dc:creator>
  <cp:lastModifiedBy>Marianna Zhang</cp:lastModifiedBy>
  <cp:revision>4085</cp:revision>
  <cp:lastPrinted>2019-03-01T18:39:58Z</cp:lastPrinted>
  <dcterms:created xsi:type="dcterms:W3CDTF">2018-11-29T07:29:27Z</dcterms:created>
  <dcterms:modified xsi:type="dcterms:W3CDTF">2020-02-20T23:57:12Z</dcterms:modified>
</cp:coreProperties>
</file>